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263" r:id="rId2"/>
    <p:sldId id="256" r:id="rId3"/>
    <p:sldId id="307" r:id="rId4"/>
    <p:sldId id="266" r:id="rId5"/>
    <p:sldId id="269" r:id="rId6"/>
    <p:sldId id="272" r:id="rId7"/>
    <p:sldId id="276" r:id="rId8"/>
    <p:sldId id="277" r:id="rId9"/>
    <p:sldId id="279" r:id="rId10"/>
    <p:sldId id="282" r:id="rId11"/>
    <p:sldId id="319" r:id="rId12"/>
    <p:sldId id="322" r:id="rId13"/>
    <p:sldId id="323" r:id="rId14"/>
    <p:sldId id="325" r:id="rId15"/>
    <p:sldId id="326" r:id="rId16"/>
    <p:sldId id="284" r:id="rId17"/>
    <p:sldId id="285" r:id="rId18"/>
    <p:sldId id="299" r:id="rId19"/>
    <p:sldId id="296" r:id="rId20"/>
    <p:sldId id="298" r:id="rId21"/>
    <p:sldId id="288" r:id="rId22"/>
    <p:sldId id="291" r:id="rId23"/>
    <p:sldId id="308" r:id="rId24"/>
    <p:sldId id="316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7" r:id="rId33"/>
    <p:sldId id="318" r:id="rId34"/>
    <p:sldId id="297" r:id="rId35"/>
    <p:sldId id="300" r:id="rId36"/>
    <p:sldId id="302" r:id="rId37"/>
    <p:sldId id="26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75" autoAdjust="0"/>
  </p:normalViewPr>
  <p:slideViewPr>
    <p:cSldViewPr snapToGrid="0" snapToObjects="1">
      <p:cViewPr varScale="1">
        <p:scale>
          <a:sx n="75" d="100"/>
          <a:sy n="75" d="100"/>
        </p:scale>
        <p:origin x="16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waldo\Downloads\Indicator_Trends_crosstab%20(2)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dinaosw\Documents\graficas%20estado%20salud%20mexico%20presentacion%20dieg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dinaosw\Documents\graficas%20estado%20salud%20mexico%20presentacion%20dieg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Hoja1!$A$2:$A$27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Hoja1!$B$2:$B$27</c:f>
              <c:numCache>
                <c:formatCode>0.00</c:formatCode>
                <c:ptCount val="26"/>
                <c:pt idx="0">
                  <c:v>71.569999999999993</c:v>
                </c:pt>
                <c:pt idx="1">
                  <c:v>71.790000000000006</c:v>
                </c:pt>
                <c:pt idx="2">
                  <c:v>72.02</c:v>
                </c:pt>
                <c:pt idx="3">
                  <c:v>72.260000000000005</c:v>
                </c:pt>
                <c:pt idx="4">
                  <c:v>72.489999999999995</c:v>
                </c:pt>
                <c:pt idx="5">
                  <c:v>72.72</c:v>
                </c:pt>
                <c:pt idx="6">
                  <c:v>72.95</c:v>
                </c:pt>
                <c:pt idx="7">
                  <c:v>73.17</c:v>
                </c:pt>
                <c:pt idx="8">
                  <c:v>73.39</c:v>
                </c:pt>
                <c:pt idx="9">
                  <c:v>73.61</c:v>
                </c:pt>
                <c:pt idx="10">
                  <c:v>73.819999999999993</c:v>
                </c:pt>
                <c:pt idx="11">
                  <c:v>74.03</c:v>
                </c:pt>
                <c:pt idx="12">
                  <c:v>74.239999999999995</c:v>
                </c:pt>
                <c:pt idx="13">
                  <c:v>74.44</c:v>
                </c:pt>
                <c:pt idx="14">
                  <c:v>74.650000000000006</c:v>
                </c:pt>
                <c:pt idx="15">
                  <c:v>74.84</c:v>
                </c:pt>
                <c:pt idx="16">
                  <c:v>75.040000000000006</c:v>
                </c:pt>
                <c:pt idx="17">
                  <c:v>75.23</c:v>
                </c:pt>
                <c:pt idx="18">
                  <c:v>75.41</c:v>
                </c:pt>
                <c:pt idx="19">
                  <c:v>75.59</c:v>
                </c:pt>
                <c:pt idx="20">
                  <c:v>75.77</c:v>
                </c:pt>
                <c:pt idx="21">
                  <c:v>75.95</c:v>
                </c:pt>
                <c:pt idx="22">
                  <c:v>76.13</c:v>
                </c:pt>
                <c:pt idx="23">
                  <c:v>76.31</c:v>
                </c:pt>
                <c:pt idx="24">
                  <c:v>76.48</c:v>
                </c:pt>
                <c:pt idx="25">
                  <c:v>76.66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41-41BD-8056-9F83417A8C83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Cuba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Hoja1!$E$2:$E$27</c:f>
              <c:numCache>
                <c:formatCode>0.00</c:formatCode>
                <c:ptCount val="26"/>
                <c:pt idx="0">
                  <c:v>74.650000000000006</c:v>
                </c:pt>
                <c:pt idx="1">
                  <c:v>74.7</c:v>
                </c:pt>
                <c:pt idx="2">
                  <c:v>74.81</c:v>
                </c:pt>
                <c:pt idx="3">
                  <c:v>74.97</c:v>
                </c:pt>
                <c:pt idx="4">
                  <c:v>75.17</c:v>
                </c:pt>
                <c:pt idx="5">
                  <c:v>75.42</c:v>
                </c:pt>
                <c:pt idx="6">
                  <c:v>75.69</c:v>
                </c:pt>
                <c:pt idx="7">
                  <c:v>75.959999999999994</c:v>
                </c:pt>
                <c:pt idx="8">
                  <c:v>76.23</c:v>
                </c:pt>
                <c:pt idx="9">
                  <c:v>76.47</c:v>
                </c:pt>
                <c:pt idx="10">
                  <c:v>76.680000000000007</c:v>
                </c:pt>
                <c:pt idx="11">
                  <c:v>76.89</c:v>
                </c:pt>
                <c:pt idx="12">
                  <c:v>77.09</c:v>
                </c:pt>
                <c:pt idx="13">
                  <c:v>77.3</c:v>
                </c:pt>
                <c:pt idx="14">
                  <c:v>77.510000000000005</c:v>
                </c:pt>
                <c:pt idx="15">
                  <c:v>77.73</c:v>
                </c:pt>
                <c:pt idx="16">
                  <c:v>77.94</c:v>
                </c:pt>
                <c:pt idx="17">
                  <c:v>78.150000000000006</c:v>
                </c:pt>
                <c:pt idx="18">
                  <c:v>78.36</c:v>
                </c:pt>
                <c:pt idx="19">
                  <c:v>78.55</c:v>
                </c:pt>
                <c:pt idx="20">
                  <c:v>78.739999999999995</c:v>
                </c:pt>
                <c:pt idx="21">
                  <c:v>78.91</c:v>
                </c:pt>
                <c:pt idx="22">
                  <c:v>79.09</c:v>
                </c:pt>
                <c:pt idx="23">
                  <c:v>79.260000000000005</c:v>
                </c:pt>
                <c:pt idx="24">
                  <c:v>79.44</c:v>
                </c:pt>
                <c:pt idx="25">
                  <c:v>79.61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41-41BD-8056-9F83417A8C83}"/>
            </c:ext>
          </c:extLst>
        </c:ser>
        <c:ser>
          <c:idx val="2"/>
          <c:order val="2"/>
          <c:tx>
            <c:strRef>
              <c:f>Hoja1!$F$1</c:f>
              <c:strCache>
                <c:ptCount val="1"/>
                <c:pt idx="0">
                  <c:v>Haití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Hoja1!$F$2:$F$27</c:f>
              <c:numCache>
                <c:formatCode>0.00</c:formatCode>
                <c:ptCount val="26"/>
                <c:pt idx="0">
                  <c:v>54.47</c:v>
                </c:pt>
                <c:pt idx="1">
                  <c:v>54.8</c:v>
                </c:pt>
                <c:pt idx="2">
                  <c:v>55.14</c:v>
                </c:pt>
                <c:pt idx="3">
                  <c:v>55.47</c:v>
                </c:pt>
                <c:pt idx="4">
                  <c:v>55.81</c:v>
                </c:pt>
                <c:pt idx="5">
                  <c:v>56.13</c:v>
                </c:pt>
                <c:pt idx="6">
                  <c:v>56.44</c:v>
                </c:pt>
                <c:pt idx="7">
                  <c:v>56.72</c:v>
                </c:pt>
                <c:pt idx="8">
                  <c:v>56.97</c:v>
                </c:pt>
                <c:pt idx="9">
                  <c:v>57.22</c:v>
                </c:pt>
                <c:pt idx="10">
                  <c:v>57.46</c:v>
                </c:pt>
                <c:pt idx="11">
                  <c:v>57.73</c:v>
                </c:pt>
                <c:pt idx="12">
                  <c:v>58.05</c:v>
                </c:pt>
                <c:pt idx="13">
                  <c:v>58.42</c:v>
                </c:pt>
                <c:pt idx="14">
                  <c:v>58.85</c:v>
                </c:pt>
                <c:pt idx="15">
                  <c:v>59.32</c:v>
                </c:pt>
                <c:pt idx="16">
                  <c:v>59.84</c:v>
                </c:pt>
                <c:pt idx="17">
                  <c:v>60.38</c:v>
                </c:pt>
                <c:pt idx="18">
                  <c:v>60.91</c:v>
                </c:pt>
                <c:pt idx="19">
                  <c:v>61.43</c:v>
                </c:pt>
                <c:pt idx="20">
                  <c:v>61.91</c:v>
                </c:pt>
                <c:pt idx="21">
                  <c:v>62.35</c:v>
                </c:pt>
                <c:pt idx="22">
                  <c:v>62.75</c:v>
                </c:pt>
                <c:pt idx="23">
                  <c:v>63.1</c:v>
                </c:pt>
                <c:pt idx="24">
                  <c:v>63.42</c:v>
                </c:pt>
                <c:pt idx="25">
                  <c:v>63.7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41-41BD-8056-9F83417A8C83}"/>
            </c:ext>
          </c:extLst>
        </c:ser>
        <c:ser>
          <c:idx val="3"/>
          <c:order val="3"/>
          <c:tx>
            <c:strRef>
              <c:f>Hoja1!$G$1</c:f>
              <c:strCache>
                <c:ptCount val="1"/>
                <c:pt idx="0">
                  <c:v>Perú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Hoja1!$G$2:$G$27</c:f>
              <c:numCache>
                <c:formatCode>0.00</c:formatCode>
                <c:ptCount val="26"/>
                <c:pt idx="0">
                  <c:v>65.540000000000006</c:v>
                </c:pt>
                <c:pt idx="1">
                  <c:v>66.03</c:v>
                </c:pt>
                <c:pt idx="2">
                  <c:v>66.52</c:v>
                </c:pt>
                <c:pt idx="3">
                  <c:v>67.02</c:v>
                </c:pt>
                <c:pt idx="4">
                  <c:v>67.52</c:v>
                </c:pt>
                <c:pt idx="5">
                  <c:v>68.02</c:v>
                </c:pt>
                <c:pt idx="6">
                  <c:v>68.53</c:v>
                </c:pt>
                <c:pt idx="7">
                  <c:v>69.040000000000006</c:v>
                </c:pt>
                <c:pt idx="8">
                  <c:v>69.540000000000006</c:v>
                </c:pt>
                <c:pt idx="9">
                  <c:v>70.03</c:v>
                </c:pt>
                <c:pt idx="10">
                  <c:v>70.510000000000005</c:v>
                </c:pt>
                <c:pt idx="11">
                  <c:v>70.95</c:v>
                </c:pt>
                <c:pt idx="12">
                  <c:v>71.37</c:v>
                </c:pt>
                <c:pt idx="13">
                  <c:v>71.75</c:v>
                </c:pt>
                <c:pt idx="14">
                  <c:v>72.099999999999994</c:v>
                </c:pt>
                <c:pt idx="15">
                  <c:v>72.42</c:v>
                </c:pt>
                <c:pt idx="16">
                  <c:v>72.72</c:v>
                </c:pt>
                <c:pt idx="17">
                  <c:v>73.02</c:v>
                </c:pt>
                <c:pt idx="18">
                  <c:v>73.31</c:v>
                </c:pt>
                <c:pt idx="19">
                  <c:v>73.61</c:v>
                </c:pt>
                <c:pt idx="20">
                  <c:v>73.91</c:v>
                </c:pt>
                <c:pt idx="21">
                  <c:v>74.22</c:v>
                </c:pt>
                <c:pt idx="22">
                  <c:v>74.53</c:v>
                </c:pt>
                <c:pt idx="23">
                  <c:v>74.83</c:v>
                </c:pt>
                <c:pt idx="24">
                  <c:v>75.12</c:v>
                </c:pt>
                <c:pt idx="25">
                  <c:v>75.41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41-41BD-8056-9F83417A8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60672"/>
        <c:axId val="38862208"/>
      </c:lineChart>
      <c:catAx>
        <c:axId val="3886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862208"/>
        <c:crosses val="autoZero"/>
        <c:auto val="1"/>
        <c:lblAlgn val="ctr"/>
        <c:lblOffset val="100"/>
        <c:noMultiLvlLbl val="0"/>
      </c:catAx>
      <c:valAx>
        <c:axId val="3886220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86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8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Hoja2!$B$37:$B$68</c:f>
              <c:strCache>
                <c:ptCount val="32"/>
                <c:pt idx="0">
                  <c:v>Nuevo León</c:v>
                </c:pt>
                <c:pt idx="1">
                  <c:v>Distrito Federal</c:v>
                </c:pt>
                <c:pt idx="2">
                  <c:v>Baja California Sur</c:v>
                </c:pt>
                <c:pt idx="3">
                  <c:v>Colima</c:v>
                </c:pt>
                <c:pt idx="4">
                  <c:v>Aguascalientes</c:v>
                </c:pt>
                <c:pt idx="5">
                  <c:v>Tamaulipas</c:v>
                </c:pt>
                <c:pt idx="6">
                  <c:v>Quintana Roo</c:v>
                </c:pt>
                <c:pt idx="7">
                  <c:v>Coahuila de Zaragoza</c:v>
                </c:pt>
                <c:pt idx="8">
                  <c:v>Morelos</c:v>
                </c:pt>
                <c:pt idx="9">
                  <c:v>Yucatán</c:v>
                </c:pt>
                <c:pt idx="10">
                  <c:v>Jalisco</c:v>
                </c:pt>
                <c:pt idx="11">
                  <c:v>Guanajuato</c:v>
                </c:pt>
                <c:pt idx="12">
                  <c:v>Durango</c:v>
                </c:pt>
                <c:pt idx="13">
                  <c:v>Querétaro de Arteaga</c:v>
                </c:pt>
                <c:pt idx="14">
                  <c:v>Sonora</c:v>
                </c:pt>
                <c:pt idx="15">
                  <c:v>Campeche</c:v>
                </c:pt>
                <c:pt idx="16">
                  <c:v>México</c:v>
                </c:pt>
                <c:pt idx="17">
                  <c:v>Sinaloa</c:v>
                </c:pt>
                <c:pt idx="18">
                  <c:v>Tlaxcala</c:v>
                </c:pt>
                <c:pt idx="19">
                  <c:v>Zacatecas</c:v>
                </c:pt>
                <c:pt idx="20">
                  <c:v>Nayarit</c:v>
                </c:pt>
                <c:pt idx="21">
                  <c:v>Puebla</c:v>
                </c:pt>
                <c:pt idx="22">
                  <c:v>Tabasco</c:v>
                </c:pt>
                <c:pt idx="23">
                  <c:v>Michoacán de Ocampo</c:v>
                </c:pt>
                <c:pt idx="24">
                  <c:v>San Luis Potosí</c:v>
                </c:pt>
                <c:pt idx="25">
                  <c:v>Hidalgo</c:v>
                </c:pt>
                <c:pt idx="26">
                  <c:v>Veracruz de Ignacio de la Llave</c:v>
                </c:pt>
                <c:pt idx="27">
                  <c:v>Baja California</c:v>
                </c:pt>
                <c:pt idx="28">
                  <c:v>Oaxaca</c:v>
                </c:pt>
                <c:pt idx="29">
                  <c:v>Guerrero</c:v>
                </c:pt>
                <c:pt idx="30">
                  <c:v>Chiapas</c:v>
                </c:pt>
                <c:pt idx="31">
                  <c:v>Chihuahua</c:v>
                </c:pt>
              </c:strCache>
            </c:strRef>
          </c:cat>
          <c:val>
            <c:numRef>
              <c:f>Hoja2!$C$37:$C$68</c:f>
              <c:numCache>
                <c:formatCode>##0.0</c:formatCode>
                <c:ptCount val="32"/>
                <c:pt idx="0">
                  <c:v>76</c:v>
                </c:pt>
                <c:pt idx="1">
                  <c:v>75.959999999999994</c:v>
                </c:pt>
                <c:pt idx="2">
                  <c:v>75.930000000000007</c:v>
                </c:pt>
                <c:pt idx="3">
                  <c:v>75.77</c:v>
                </c:pt>
                <c:pt idx="4">
                  <c:v>75.709999999999994</c:v>
                </c:pt>
                <c:pt idx="5">
                  <c:v>75.510000000000005</c:v>
                </c:pt>
                <c:pt idx="6">
                  <c:v>75.489999999999995</c:v>
                </c:pt>
                <c:pt idx="7">
                  <c:v>75.48</c:v>
                </c:pt>
                <c:pt idx="8">
                  <c:v>75.45</c:v>
                </c:pt>
                <c:pt idx="9">
                  <c:v>75.37</c:v>
                </c:pt>
                <c:pt idx="10">
                  <c:v>75.36</c:v>
                </c:pt>
                <c:pt idx="11">
                  <c:v>75.290000000000006</c:v>
                </c:pt>
                <c:pt idx="12">
                  <c:v>75.25</c:v>
                </c:pt>
                <c:pt idx="13">
                  <c:v>75.239999999999995</c:v>
                </c:pt>
                <c:pt idx="14">
                  <c:v>75.14</c:v>
                </c:pt>
                <c:pt idx="15">
                  <c:v>75.13</c:v>
                </c:pt>
                <c:pt idx="16">
                  <c:v>75.06</c:v>
                </c:pt>
                <c:pt idx="17">
                  <c:v>75.06</c:v>
                </c:pt>
                <c:pt idx="18">
                  <c:v>75.040000000000006</c:v>
                </c:pt>
                <c:pt idx="19">
                  <c:v>75.040000000000006</c:v>
                </c:pt>
                <c:pt idx="20">
                  <c:v>74.790000000000006</c:v>
                </c:pt>
                <c:pt idx="21">
                  <c:v>74.650000000000006</c:v>
                </c:pt>
                <c:pt idx="22">
                  <c:v>74.599999999999994</c:v>
                </c:pt>
                <c:pt idx="23">
                  <c:v>74.53</c:v>
                </c:pt>
                <c:pt idx="24">
                  <c:v>74.48</c:v>
                </c:pt>
                <c:pt idx="25">
                  <c:v>74.260000000000005</c:v>
                </c:pt>
                <c:pt idx="26">
                  <c:v>73.91</c:v>
                </c:pt>
                <c:pt idx="27">
                  <c:v>73.790000000000006</c:v>
                </c:pt>
                <c:pt idx="28">
                  <c:v>72.75</c:v>
                </c:pt>
                <c:pt idx="29">
                  <c:v>72.680000000000007</c:v>
                </c:pt>
                <c:pt idx="30">
                  <c:v>72.64</c:v>
                </c:pt>
                <c:pt idx="31">
                  <c:v>72.28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0C-4EF1-8E0C-68A74A338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05728"/>
        <c:axId val="38912000"/>
      </c:lineChart>
      <c:catAx>
        <c:axId val="3890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38912000"/>
        <c:crosses val="autoZero"/>
        <c:auto val="1"/>
        <c:lblAlgn val="ctr"/>
        <c:lblOffset val="100"/>
        <c:noMultiLvlLbl val="0"/>
      </c:catAx>
      <c:valAx>
        <c:axId val="38912000"/>
        <c:scaling>
          <c:orientation val="minMax"/>
        </c:scaling>
        <c:delete val="0"/>
        <c:axPos val="l"/>
        <c:majorGridlines/>
        <c:numFmt formatCode="##0.0" sourceLinked="1"/>
        <c:majorTickMark val="out"/>
        <c:minorTickMark val="none"/>
        <c:tickLblPos val="nextTo"/>
        <c:crossAx val="3890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Hoja8!$B$4</c:f>
              <c:strCache>
                <c:ptCount val="1"/>
                <c:pt idx="0">
                  <c:v>Porcentaje</c:v>
                </c:pt>
              </c:strCache>
            </c:strRef>
          </c:tx>
          <c:spPr>
            <a:ln w="381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Hoja8!$A$5:$A$29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Hoja8!$B$5:$B$29</c:f>
              <c:numCache>
                <c:formatCode>General</c:formatCode>
                <c:ptCount val="25"/>
                <c:pt idx="0">
                  <c:v>18</c:v>
                </c:pt>
                <c:pt idx="1">
                  <c:v>18.399999999999999</c:v>
                </c:pt>
                <c:pt idx="2">
                  <c:v>16.7</c:v>
                </c:pt>
                <c:pt idx="3">
                  <c:v>16.8</c:v>
                </c:pt>
                <c:pt idx="4">
                  <c:v>16.899999999999999</c:v>
                </c:pt>
                <c:pt idx="5">
                  <c:v>16.5</c:v>
                </c:pt>
                <c:pt idx="6">
                  <c:v>16.399999999999999</c:v>
                </c:pt>
                <c:pt idx="7">
                  <c:v>16.3</c:v>
                </c:pt>
                <c:pt idx="8">
                  <c:v>16.5</c:v>
                </c:pt>
                <c:pt idx="9">
                  <c:v>16.899999999999999</c:v>
                </c:pt>
                <c:pt idx="10">
                  <c:v>17.100000000000001</c:v>
                </c:pt>
                <c:pt idx="11">
                  <c:v>17.2</c:v>
                </c:pt>
                <c:pt idx="12">
                  <c:v>17.2</c:v>
                </c:pt>
                <c:pt idx="13">
                  <c:v>16.8</c:v>
                </c:pt>
                <c:pt idx="14">
                  <c:v>17.2</c:v>
                </c:pt>
                <c:pt idx="15">
                  <c:v>17.399999999999999</c:v>
                </c:pt>
                <c:pt idx="16">
                  <c:v>17.2</c:v>
                </c:pt>
                <c:pt idx="17">
                  <c:v>17.8</c:v>
                </c:pt>
                <c:pt idx="18">
                  <c:v>18.3</c:v>
                </c:pt>
                <c:pt idx="19">
                  <c:v>18.8</c:v>
                </c:pt>
                <c:pt idx="20">
                  <c:v>18.8</c:v>
                </c:pt>
                <c:pt idx="21">
                  <c:v>19.2</c:v>
                </c:pt>
                <c:pt idx="22">
                  <c:v>19.399999999999999</c:v>
                </c:pt>
                <c:pt idx="23">
                  <c:v>19.399999999999999</c:v>
                </c:pt>
                <c:pt idx="24">
                  <c:v>19.2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A3-42AF-A486-E314EDE32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98560"/>
        <c:axId val="42900096"/>
      </c:lineChart>
      <c:catAx>
        <c:axId val="428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42900096"/>
        <c:crosses val="autoZero"/>
        <c:auto val="1"/>
        <c:lblAlgn val="ctr"/>
        <c:lblOffset val="100"/>
        <c:noMultiLvlLbl val="0"/>
      </c:catAx>
      <c:valAx>
        <c:axId val="4290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4289856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strRef>
              <c:f>Hoja9!$A$19:$A$51</c:f>
              <c:strCache>
                <c:ptCount val="32"/>
                <c:pt idx="0">
                  <c:v>Campeche</c:v>
                </c:pt>
                <c:pt idx="1">
                  <c:v>Chihuahua</c:v>
                </c:pt>
                <c:pt idx="2">
                  <c:v>Guerrero</c:v>
                </c:pt>
                <c:pt idx="3">
                  <c:v>Chiapas</c:v>
                </c:pt>
                <c:pt idx="4">
                  <c:v>Yucatán</c:v>
                </c:pt>
                <c:pt idx="5">
                  <c:v>Oaxaca</c:v>
                </c:pt>
                <c:pt idx="6">
                  <c:v>Veracruz</c:v>
                </c:pt>
                <c:pt idx="7">
                  <c:v>Quintana Roo</c:v>
                </c:pt>
                <c:pt idx="8">
                  <c:v>Morelos</c:v>
                </c:pt>
                <c:pt idx="9">
                  <c:v>Zacatecas</c:v>
                </c:pt>
                <c:pt idx="10">
                  <c:v>Baja California</c:v>
                </c:pt>
                <c:pt idx="11">
                  <c:v>Distrito Federal</c:v>
                </c:pt>
                <c:pt idx="12">
                  <c:v>Tamaulipas</c:v>
                </c:pt>
                <c:pt idx="13">
                  <c:v>Durango</c:v>
                </c:pt>
                <c:pt idx="14">
                  <c:v>Sonora</c:v>
                </c:pt>
                <c:pt idx="15">
                  <c:v>Hidalgo</c:v>
                </c:pt>
                <c:pt idx="16">
                  <c:v>Michoacán</c:v>
                </c:pt>
                <c:pt idx="17">
                  <c:v>Nayarit</c:v>
                </c:pt>
                <c:pt idx="18">
                  <c:v>México</c:v>
                </c:pt>
                <c:pt idx="19">
                  <c:v>Querétaro</c:v>
                </c:pt>
                <c:pt idx="20">
                  <c:v>Guanajuato</c:v>
                </c:pt>
                <c:pt idx="21">
                  <c:v>Baja California Sur</c:v>
                </c:pt>
                <c:pt idx="22">
                  <c:v>Puebla</c:v>
                </c:pt>
                <c:pt idx="23">
                  <c:v>San Luis Potosí</c:v>
                </c:pt>
                <c:pt idx="24">
                  <c:v>Tabasco</c:v>
                </c:pt>
                <c:pt idx="25">
                  <c:v>Coahuila</c:v>
                </c:pt>
                <c:pt idx="26">
                  <c:v>Sinaloa</c:v>
                </c:pt>
                <c:pt idx="27">
                  <c:v>Aguascalientes</c:v>
                </c:pt>
                <c:pt idx="28">
                  <c:v>Tlaxcala</c:v>
                </c:pt>
                <c:pt idx="29">
                  <c:v>Colima</c:v>
                </c:pt>
                <c:pt idx="30">
                  <c:v>Jalisco</c:v>
                </c:pt>
                <c:pt idx="31">
                  <c:v>Nuevo León</c:v>
                </c:pt>
              </c:strCache>
            </c:strRef>
          </c:cat>
          <c:val>
            <c:numRef>
              <c:f>Hoja9!$B$19:$B$51</c:f>
              <c:numCache>
                <c:formatCode>General</c:formatCode>
                <c:ptCount val="32"/>
                <c:pt idx="0">
                  <c:v>65.400000000000006</c:v>
                </c:pt>
                <c:pt idx="1">
                  <c:v>59.78</c:v>
                </c:pt>
                <c:pt idx="2">
                  <c:v>59.41</c:v>
                </c:pt>
                <c:pt idx="3">
                  <c:v>54.77</c:v>
                </c:pt>
                <c:pt idx="4">
                  <c:v>50.84</c:v>
                </c:pt>
                <c:pt idx="5">
                  <c:v>50.35</c:v>
                </c:pt>
                <c:pt idx="6">
                  <c:v>46.4</c:v>
                </c:pt>
                <c:pt idx="7">
                  <c:v>46.18</c:v>
                </c:pt>
                <c:pt idx="8">
                  <c:v>44.52</c:v>
                </c:pt>
                <c:pt idx="9">
                  <c:v>44.15</c:v>
                </c:pt>
                <c:pt idx="10">
                  <c:v>42.33</c:v>
                </c:pt>
                <c:pt idx="11">
                  <c:v>41.92</c:v>
                </c:pt>
                <c:pt idx="12">
                  <c:v>41.72</c:v>
                </c:pt>
                <c:pt idx="13">
                  <c:v>41.24</c:v>
                </c:pt>
                <c:pt idx="14">
                  <c:v>40.17</c:v>
                </c:pt>
                <c:pt idx="15">
                  <c:v>37.51</c:v>
                </c:pt>
                <c:pt idx="16">
                  <c:v>36.74</c:v>
                </c:pt>
                <c:pt idx="17">
                  <c:v>36.090000000000003</c:v>
                </c:pt>
                <c:pt idx="18">
                  <c:v>36.07</c:v>
                </c:pt>
                <c:pt idx="19">
                  <c:v>35.03</c:v>
                </c:pt>
                <c:pt idx="20">
                  <c:v>34.92</c:v>
                </c:pt>
                <c:pt idx="21">
                  <c:v>32.11</c:v>
                </c:pt>
                <c:pt idx="22">
                  <c:v>31.84</c:v>
                </c:pt>
                <c:pt idx="23">
                  <c:v>31.78</c:v>
                </c:pt>
                <c:pt idx="24">
                  <c:v>27.42</c:v>
                </c:pt>
                <c:pt idx="25">
                  <c:v>27.01</c:v>
                </c:pt>
                <c:pt idx="26">
                  <c:v>26.69</c:v>
                </c:pt>
                <c:pt idx="27">
                  <c:v>25.74</c:v>
                </c:pt>
                <c:pt idx="28">
                  <c:v>23.16</c:v>
                </c:pt>
                <c:pt idx="29">
                  <c:v>22.48</c:v>
                </c:pt>
                <c:pt idx="30">
                  <c:v>22.41</c:v>
                </c:pt>
                <c:pt idx="31">
                  <c:v>14.78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B0-43B1-BB18-D64D1B6DA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20704"/>
        <c:axId val="43722624"/>
      </c:lineChart>
      <c:catAx>
        <c:axId val="4372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722624"/>
        <c:crosses val="autoZero"/>
        <c:auto val="1"/>
        <c:lblAlgn val="ctr"/>
        <c:lblOffset val="100"/>
        <c:noMultiLvlLbl val="0"/>
      </c:catAx>
      <c:valAx>
        <c:axId val="4372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72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B3339-E19E-4FD8-AAEE-E8535BDEDC24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278F22-0510-4E4F-A082-E010F385357E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Poner fin a la pobreza</a:t>
          </a:r>
          <a:endParaRPr lang="en-US" dirty="0">
            <a:latin typeface="+mj-lt"/>
          </a:endParaRPr>
        </a:p>
      </dgm:t>
    </dgm:pt>
    <dgm:pt modelId="{436C4C20-9E27-46CB-9241-81CEA07683F3}" type="parTrans" cxnId="{887169F7-92FA-442D-86FE-81515AF1C6C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77909A9-8522-418C-ACE9-4471ED5C66A1}" type="sibTrans" cxnId="{887169F7-92FA-442D-86FE-81515AF1C6C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483939E-0034-4D0D-92F9-FC804CB58536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Hambre Cero</a:t>
          </a:r>
          <a:endParaRPr lang="en-US" dirty="0">
            <a:latin typeface="+mj-lt"/>
          </a:endParaRPr>
        </a:p>
      </dgm:t>
    </dgm:pt>
    <dgm:pt modelId="{B2F0334E-A13E-4140-951D-11FC4AE7769B}" type="parTrans" cxnId="{57D3F25F-9159-4E99-89A3-F3A49ED73A7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E66FBAE-28C2-4576-85F0-FA0DCA5BD447}" type="sibTrans" cxnId="{57D3F25F-9159-4E99-89A3-F3A49ED73A7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679F9C7-4C26-46E8-BCD2-B1FF4D22C5A8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Educación de calidad</a:t>
          </a:r>
          <a:endParaRPr lang="en-US" dirty="0">
            <a:latin typeface="+mj-lt"/>
          </a:endParaRPr>
        </a:p>
      </dgm:t>
    </dgm:pt>
    <dgm:pt modelId="{E7E456DE-C7AD-4ABC-97A3-5395754B1694}" type="parTrans" cxnId="{283CAA36-06E3-47E2-9E0F-F93CA5F161D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C85A1B0-1FD3-4E1A-89C1-C65F881FFF7B}" type="sibTrans" cxnId="{283CAA36-06E3-47E2-9E0F-F93CA5F161D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9109D21-7B0B-45DA-9442-3DB72398E002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Igualdad de género</a:t>
          </a:r>
          <a:endParaRPr lang="en-US" dirty="0">
            <a:latin typeface="+mj-lt"/>
          </a:endParaRPr>
        </a:p>
      </dgm:t>
    </dgm:pt>
    <dgm:pt modelId="{AFFDD4D3-1529-446F-A5BF-F031EF032347}" type="parTrans" cxnId="{500BE278-165C-45D3-8B8C-E6DF163B6E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052F4CB-06B7-4651-88B3-D709F9E74706}" type="sibTrans" cxnId="{500BE278-165C-45D3-8B8C-E6DF163B6E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C51AA3C-4E8C-4D53-A80A-DC2D53AFFF1D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Agua limpia y saneamiento</a:t>
          </a:r>
          <a:endParaRPr lang="en-US" dirty="0">
            <a:latin typeface="+mj-lt"/>
          </a:endParaRPr>
        </a:p>
      </dgm:t>
    </dgm:pt>
    <dgm:pt modelId="{15C8BADF-D3DA-467A-A475-5A4B92D245FE}" type="parTrans" cxnId="{C7DB0353-01C7-4A97-B402-37E003CA42F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5BA8703-ACE2-414A-A44C-3F8C39BF0D42}" type="sibTrans" cxnId="{C7DB0353-01C7-4A97-B402-37E003CA42F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0E42CA1-9721-414C-B37F-6A66D3DE950B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Energía asequible y sostenible</a:t>
          </a:r>
          <a:endParaRPr lang="en-US" dirty="0">
            <a:latin typeface="+mj-lt"/>
          </a:endParaRPr>
        </a:p>
      </dgm:t>
    </dgm:pt>
    <dgm:pt modelId="{0347AF90-A03B-49A1-8EA3-13643387E555}" type="parTrans" cxnId="{21A8977F-01F1-43DC-B79F-3E1F8D99800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4F67194-21F1-4DF7-974D-42C3746E2EBF}" type="sibTrans" cxnId="{21A8977F-01F1-43DC-B79F-3E1F8D99800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BAE92C2-DB12-4907-B4E2-0409A72D8B01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Trabajo decente y crecimiento económico</a:t>
          </a:r>
          <a:endParaRPr lang="en-US" dirty="0">
            <a:latin typeface="+mj-lt"/>
          </a:endParaRPr>
        </a:p>
      </dgm:t>
    </dgm:pt>
    <dgm:pt modelId="{E0CDF5B0-B048-485F-8D70-09DAF0945A44}" type="parTrans" cxnId="{C7CA318F-936B-4FC3-87AA-550AD3E55E6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E4CFDA3-1BA7-4A0A-925D-D3B13E99FBC4}" type="sibTrans" cxnId="{C7CA318F-936B-4FC3-87AA-550AD3E55E6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ECED737-1785-4EAB-8A4C-01554ACE5F11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Acción climática</a:t>
          </a:r>
          <a:endParaRPr lang="en-US" dirty="0">
            <a:latin typeface="+mj-lt"/>
          </a:endParaRPr>
        </a:p>
      </dgm:t>
    </dgm:pt>
    <dgm:pt modelId="{492C1BC4-7A28-4026-B135-61AF996326C0}" type="parTrans" cxnId="{F56C5D96-2A56-42A6-B71A-4F2C5C25DE1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5BBFCE7-0EE5-4CF4-8FDE-79055D6F6DF8}" type="sibTrans" cxnId="{F56C5D96-2A56-42A6-B71A-4F2C5C25DE1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B76F016-CBFA-4116-8F0A-DE669C537284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Reducir inequidades</a:t>
          </a:r>
          <a:endParaRPr lang="en-US" dirty="0">
            <a:latin typeface="+mj-lt"/>
          </a:endParaRPr>
        </a:p>
      </dgm:t>
    </dgm:pt>
    <dgm:pt modelId="{66079151-22C5-4CA5-84B1-DD15E8A9B3FA}" type="parTrans" cxnId="{FCBB156E-4D44-44B7-8869-C88A65F4343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84D90CC-83D7-409D-8840-17D099EE250D}" type="sibTrans" cxnId="{FCBB156E-4D44-44B7-8869-C88A65F4343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4BCA3C-8FA8-48D8-BF95-693582CCFBB8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Ciudades y comunidades sostenibles</a:t>
          </a:r>
          <a:endParaRPr lang="en-US" dirty="0">
            <a:latin typeface="+mj-lt"/>
          </a:endParaRPr>
        </a:p>
      </dgm:t>
    </dgm:pt>
    <dgm:pt modelId="{861EA23F-68B6-4D89-B783-C187D66883C3}" type="parTrans" cxnId="{72AA48F0-D736-4449-9E45-E4BB4143F5D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1D74956-2280-420B-A8E7-8405C2870736}" type="sibTrans" cxnId="{72AA48F0-D736-4449-9E45-E4BB4143F5D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69618E2-717D-4379-81EF-74E992DAD7F5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Consumo responsable y producción</a:t>
          </a:r>
          <a:endParaRPr lang="en-US" dirty="0">
            <a:latin typeface="+mj-lt"/>
          </a:endParaRPr>
        </a:p>
      </dgm:t>
    </dgm:pt>
    <dgm:pt modelId="{5AAE53D8-B447-4596-883C-8BD4EBE01933}" type="parTrans" cxnId="{D1B64BDE-A798-4C38-8499-4379B1A3674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0AA42B3-363B-4E75-AF44-CF5BC159FA9D}" type="sibTrans" cxnId="{D1B64BDE-A798-4C38-8499-4379B1A3674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82DB305-1BD9-4390-968F-EEEAC99C46B1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Paz, justicia e instituciones fuertes</a:t>
          </a:r>
          <a:endParaRPr lang="en-US" dirty="0">
            <a:latin typeface="+mj-lt"/>
          </a:endParaRPr>
        </a:p>
      </dgm:t>
    </dgm:pt>
    <dgm:pt modelId="{FBC471F4-82E1-4C37-849A-15B897A9B650}" type="parTrans" cxnId="{8916501D-D670-475C-87E0-60156D09D6B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FE78E8-BA81-498B-916C-9745E2464E62}" type="sibTrans" cxnId="{8916501D-D670-475C-87E0-60156D09D6B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FCCE61F-4CD3-465E-9B4D-BF8CF6E4CCFD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es-ES" dirty="0" smtClean="0">
              <a:latin typeface="+mj-lt"/>
            </a:rPr>
            <a:t>Alianzas para los objetivos</a:t>
          </a:r>
          <a:endParaRPr lang="en-US" dirty="0">
            <a:latin typeface="+mj-lt"/>
          </a:endParaRPr>
        </a:p>
      </dgm:t>
    </dgm:pt>
    <dgm:pt modelId="{FCD8E5B2-9C94-4326-847B-331D18AE7A53}" type="parTrans" cxnId="{086C29C7-B77D-4FAD-BDE2-A1B7C0B84DE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8DA089A-0545-4872-9F5C-5E63B5167B3A}" type="sibTrans" cxnId="{086C29C7-B77D-4FAD-BDE2-A1B7C0B84DE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9A5977-53BD-4EFF-9ACF-3291AEE3E89C}" type="pres">
      <dgm:prSet presAssocID="{E21B3339-E19E-4FD8-AAEE-E8535BDED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A15CA01-1106-458D-941C-14D4BD7EDC60}" type="pres">
      <dgm:prSet presAssocID="{E21B3339-E19E-4FD8-AAEE-E8535BDEDC24}" presName="cycle" presStyleCnt="0"/>
      <dgm:spPr/>
    </dgm:pt>
    <dgm:pt modelId="{FF238618-8ED4-4BAD-8F37-85F443796602}" type="pres">
      <dgm:prSet presAssocID="{F9278F22-0510-4E4F-A082-E010F385357E}" presName="nodeFirstNode" presStyleLbl="node1" presStyleIdx="0" presStyleCnt="13" custScaleX="82352" custScaleY="95854" custRadScaleRad="100078" custRadScaleInc="-8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8A34B-3E1E-428A-BDC6-2DC6EE0B3C8A}" type="pres">
      <dgm:prSet presAssocID="{077909A9-8522-418C-ACE9-4471ED5C66A1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AD4DA04F-311B-4938-8073-5E21E6A34A59}" type="pres">
      <dgm:prSet presAssocID="{7483939E-0034-4D0D-92F9-FC804CB58536}" presName="nodeFollowingNodes" presStyleLbl="node1" presStyleIdx="1" presStyleCnt="13" custScaleX="82352" custScaleY="95854" custRadScaleRad="103022" custRadScaleInc="7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FD9BD-8BED-4D2F-9D40-B8C38CC73E4B}" type="pres">
      <dgm:prSet presAssocID="{0679F9C7-4C26-46E8-BCD2-B1FF4D22C5A8}" presName="nodeFollowingNodes" presStyleLbl="node1" presStyleIdx="2" presStyleCnt="13" custScaleX="82352" custScaleY="95854" custRadScaleRad="99960" custRadScaleInc="-2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E5B55-EF32-4D1F-808D-B813BECA8FD0}" type="pres">
      <dgm:prSet presAssocID="{C9109D21-7B0B-45DA-9442-3DB72398E002}" presName="nodeFollowingNodes" presStyleLbl="node1" presStyleIdx="3" presStyleCnt="13" custScaleX="82352" custScaleY="95854" custRadScaleRad="99720" custRadScaleInc="-2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995DF-C924-4FAB-8D97-F80FDA90FDF8}" type="pres">
      <dgm:prSet presAssocID="{FC51AA3C-4E8C-4D53-A80A-DC2D53AFFF1D}" presName="nodeFollowingNodes" presStyleLbl="node1" presStyleIdx="4" presStyleCnt="13" custScaleX="82352" custScaleY="95854" custRadScaleRad="98968" custRadScaleInc="-1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B4C71-74DB-4615-9CED-8ECD8C7CDAE3}" type="pres">
      <dgm:prSet presAssocID="{30E42CA1-9721-414C-B37F-6A66D3DE950B}" presName="nodeFollowingNodes" presStyleLbl="node1" presStyleIdx="5" presStyleCnt="13" custScaleX="82352" custScaleY="95854" custRadScaleRad="98779" custRadScaleInc="-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ECC25-B481-4E2C-9578-81787FD70BA8}" type="pres">
      <dgm:prSet presAssocID="{7BAE92C2-DB12-4907-B4E2-0409A72D8B01}" presName="nodeFollowingNodes" presStyleLbl="node1" presStyleIdx="6" presStyleCnt="13" custScaleX="82352" custScaleY="95854" custRadScaleRad="98873" custRadScaleInc="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DCCB6-6E3C-4D48-9EA7-A2BC49DFAB56}" type="pres">
      <dgm:prSet presAssocID="{7B76F016-CBFA-4116-8F0A-DE669C537284}" presName="nodeFollowingNodes" presStyleLbl="node1" presStyleIdx="7" presStyleCnt="13" custScaleX="82352" custScaleY="95854" custRadScaleRad="108004" custRadScaleInc="43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0A4F8-E7FC-41E0-BA2F-4FBBFE6ABB2B}" type="pres">
      <dgm:prSet presAssocID="{EC4BCA3C-8FA8-48D8-BF95-693582CCFBB8}" presName="nodeFollowingNodes" presStyleLbl="node1" presStyleIdx="8" presStyleCnt="13" custScaleX="82352" custScaleY="95854" custRadScaleRad="116963" custRadScaleInc="38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6FBE9-1D0D-4A2B-BD9E-F9534022E9E3}" type="pres">
      <dgm:prSet presAssocID="{969618E2-717D-4379-81EF-74E992DAD7F5}" presName="nodeFollowingNodes" presStyleLbl="node1" presStyleIdx="9" presStyleCnt="13" custScaleX="82352" custScaleY="95854" custRadScaleRad="113993" custRadScaleInc="13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42E61-7BC0-4BE5-9D95-9E0F7CF2A933}" type="pres">
      <dgm:prSet presAssocID="{7ECED737-1785-4EAB-8A4C-01554ACE5F11}" presName="nodeFollowingNodes" presStyleLbl="node1" presStyleIdx="10" presStyleCnt="13" custScaleX="82352" custScaleY="95854" custRadScaleRad="123116" custRadScaleInc="-2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8FEE7-B155-45B6-B1EA-C1D16361CF5E}" type="pres">
      <dgm:prSet presAssocID="{882DB305-1BD9-4390-968F-EEEAC99C46B1}" presName="nodeFollowingNodes" presStyleLbl="node1" presStyleIdx="11" presStyleCnt="13" custScaleX="82352" custScaleY="95854" custRadScaleRad="112839" custRadScaleInc="-15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CC2F8-B689-4AF4-8C3F-CE29C10D7A98}" type="pres">
      <dgm:prSet presAssocID="{BFCCE61F-4CD3-465E-9B4D-BF8CF6E4CCFD}" presName="nodeFollowingNodes" presStyleLbl="node1" presStyleIdx="12" presStyleCnt="13" custScaleX="82352" custScaleY="95854" custRadScaleRad="110701" custRadScaleInc="-35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DEE2A-B9D7-463F-9B96-2FB7B0A5F95E}" type="presOf" srcId="{30E42CA1-9721-414C-B37F-6A66D3DE950B}" destId="{7A5B4C71-74DB-4615-9CED-8ECD8C7CDAE3}" srcOrd="0" destOrd="0" presId="urn:microsoft.com/office/officeart/2005/8/layout/cycle3"/>
    <dgm:cxn modelId="{BD94627F-7BBC-4CFB-B44D-42E05C98C721}" type="presOf" srcId="{7ECED737-1785-4EAB-8A4C-01554ACE5F11}" destId="{50E42E61-7BC0-4BE5-9D95-9E0F7CF2A933}" srcOrd="0" destOrd="0" presId="urn:microsoft.com/office/officeart/2005/8/layout/cycle3"/>
    <dgm:cxn modelId="{887169F7-92FA-442D-86FE-81515AF1C6C9}" srcId="{E21B3339-E19E-4FD8-AAEE-E8535BDEDC24}" destId="{F9278F22-0510-4E4F-A082-E010F385357E}" srcOrd="0" destOrd="0" parTransId="{436C4C20-9E27-46CB-9241-81CEA07683F3}" sibTransId="{077909A9-8522-418C-ACE9-4471ED5C66A1}"/>
    <dgm:cxn modelId="{FCBB156E-4D44-44B7-8869-C88A65F43434}" srcId="{E21B3339-E19E-4FD8-AAEE-E8535BDEDC24}" destId="{7B76F016-CBFA-4116-8F0A-DE669C537284}" srcOrd="7" destOrd="0" parTransId="{66079151-22C5-4CA5-84B1-DD15E8A9B3FA}" sibTransId="{284D90CC-83D7-409D-8840-17D099EE250D}"/>
    <dgm:cxn modelId="{8E0037DA-EB9F-444C-95F6-3773FD421114}" type="presOf" srcId="{C9109D21-7B0B-45DA-9442-3DB72398E002}" destId="{074E5B55-EF32-4D1F-808D-B813BECA8FD0}" srcOrd="0" destOrd="0" presId="urn:microsoft.com/office/officeart/2005/8/layout/cycle3"/>
    <dgm:cxn modelId="{F4835D47-8A0E-4A1A-8D7E-993D27199FEC}" type="presOf" srcId="{7BAE92C2-DB12-4907-B4E2-0409A72D8B01}" destId="{144ECC25-B481-4E2C-9578-81787FD70BA8}" srcOrd="0" destOrd="0" presId="urn:microsoft.com/office/officeart/2005/8/layout/cycle3"/>
    <dgm:cxn modelId="{C7DB0353-01C7-4A97-B402-37E003CA42F0}" srcId="{E21B3339-E19E-4FD8-AAEE-E8535BDEDC24}" destId="{FC51AA3C-4E8C-4D53-A80A-DC2D53AFFF1D}" srcOrd="4" destOrd="0" parTransId="{15C8BADF-D3DA-467A-A475-5A4B92D245FE}" sibTransId="{35BA8703-ACE2-414A-A44C-3F8C39BF0D42}"/>
    <dgm:cxn modelId="{086C29C7-B77D-4FAD-BDE2-A1B7C0B84DEE}" srcId="{E21B3339-E19E-4FD8-AAEE-E8535BDEDC24}" destId="{BFCCE61F-4CD3-465E-9B4D-BF8CF6E4CCFD}" srcOrd="12" destOrd="0" parTransId="{FCD8E5B2-9C94-4326-847B-331D18AE7A53}" sibTransId="{58DA089A-0545-4872-9F5C-5E63B5167B3A}"/>
    <dgm:cxn modelId="{866BA500-9AD8-4C61-B0FB-60714704361D}" type="presOf" srcId="{FC51AA3C-4E8C-4D53-A80A-DC2D53AFFF1D}" destId="{C98995DF-C924-4FAB-8D97-F80FDA90FDF8}" srcOrd="0" destOrd="0" presId="urn:microsoft.com/office/officeart/2005/8/layout/cycle3"/>
    <dgm:cxn modelId="{B41043EC-1BAD-4097-8238-E8B43E18B3E2}" type="presOf" srcId="{077909A9-8522-418C-ACE9-4471ED5C66A1}" destId="{03D8A34B-3E1E-428A-BDC6-2DC6EE0B3C8A}" srcOrd="0" destOrd="0" presId="urn:microsoft.com/office/officeart/2005/8/layout/cycle3"/>
    <dgm:cxn modelId="{57D3F25F-9159-4E99-89A3-F3A49ED73A78}" srcId="{E21B3339-E19E-4FD8-AAEE-E8535BDEDC24}" destId="{7483939E-0034-4D0D-92F9-FC804CB58536}" srcOrd="1" destOrd="0" parTransId="{B2F0334E-A13E-4140-951D-11FC4AE7769B}" sibTransId="{FE66FBAE-28C2-4576-85F0-FA0DCA5BD447}"/>
    <dgm:cxn modelId="{500BE278-165C-45D3-8B8C-E6DF163B6E55}" srcId="{E21B3339-E19E-4FD8-AAEE-E8535BDEDC24}" destId="{C9109D21-7B0B-45DA-9442-3DB72398E002}" srcOrd="3" destOrd="0" parTransId="{AFFDD4D3-1529-446F-A5BF-F031EF032347}" sibTransId="{7052F4CB-06B7-4651-88B3-D709F9E74706}"/>
    <dgm:cxn modelId="{21A8977F-01F1-43DC-B79F-3E1F8D998001}" srcId="{E21B3339-E19E-4FD8-AAEE-E8535BDEDC24}" destId="{30E42CA1-9721-414C-B37F-6A66D3DE950B}" srcOrd="5" destOrd="0" parTransId="{0347AF90-A03B-49A1-8EA3-13643387E555}" sibTransId="{C4F67194-21F1-4DF7-974D-42C3746E2EBF}"/>
    <dgm:cxn modelId="{283CAA36-06E3-47E2-9E0F-F93CA5F161DF}" srcId="{E21B3339-E19E-4FD8-AAEE-E8535BDEDC24}" destId="{0679F9C7-4C26-46E8-BCD2-B1FF4D22C5A8}" srcOrd="2" destOrd="0" parTransId="{E7E456DE-C7AD-4ABC-97A3-5395754B1694}" sibTransId="{3C85A1B0-1FD3-4E1A-89C1-C65F881FFF7B}"/>
    <dgm:cxn modelId="{8916501D-D670-475C-87E0-60156D09D6B8}" srcId="{E21B3339-E19E-4FD8-AAEE-E8535BDEDC24}" destId="{882DB305-1BD9-4390-968F-EEEAC99C46B1}" srcOrd="11" destOrd="0" parTransId="{FBC471F4-82E1-4C37-849A-15B897A9B650}" sibTransId="{B6FE78E8-BA81-498B-916C-9745E2464E62}"/>
    <dgm:cxn modelId="{20EF5C45-38D2-43E1-93D5-8507B4E0D623}" type="presOf" srcId="{7483939E-0034-4D0D-92F9-FC804CB58536}" destId="{AD4DA04F-311B-4938-8073-5E21E6A34A59}" srcOrd="0" destOrd="0" presId="urn:microsoft.com/office/officeart/2005/8/layout/cycle3"/>
    <dgm:cxn modelId="{F56C5D96-2A56-42A6-B71A-4F2C5C25DE17}" srcId="{E21B3339-E19E-4FD8-AAEE-E8535BDEDC24}" destId="{7ECED737-1785-4EAB-8A4C-01554ACE5F11}" srcOrd="10" destOrd="0" parTransId="{492C1BC4-7A28-4026-B135-61AF996326C0}" sibTransId="{95BBFCE7-0EE5-4CF4-8FDE-79055D6F6DF8}"/>
    <dgm:cxn modelId="{D1B64BDE-A798-4C38-8499-4379B1A36747}" srcId="{E21B3339-E19E-4FD8-AAEE-E8535BDEDC24}" destId="{969618E2-717D-4379-81EF-74E992DAD7F5}" srcOrd="9" destOrd="0" parTransId="{5AAE53D8-B447-4596-883C-8BD4EBE01933}" sibTransId="{30AA42B3-363B-4E75-AF44-CF5BC159FA9D}"/>
    <dgm:cxn modelId="{6EB36BF0-F9CE-4FCF-B46F-FF2A766597C1}" type="presOf" srcId="{F9278F22-0510-4E4F-A082-E010F385357E}" destId="{FF238618-8ED4-4BAD-8F37-85F443796602}" srcOrd="0" destOrd="0" presId="urn:microsoft.com/office/officeart/2005/8/layout/cycle3"/>
    <dgm:cxn modelId="{C949586B-B246-4871-AB77-04034D33DBB2}" type="presOf" srcId="{7B76F016-CBFA-4116-8F0A-DE669C537284}" destId="{DB3DCCB6-6E3C-4D48-9EA7-A2BC49DFAB56}" srcOrd="0" destOrd="0" presId="urn:microsoft.com/office/officeart/2005/8/layout/cycle3"/>
    <dgm:cxn modelId="{C7CA318F-936B-4FC3-87AA-550AD3E55E69}" srcId="{E21B3339-E19E-4FD8-AAEE-E8535BDEDC24}" destId="{7BAE92C2-DB12-4907-B4E2-0409A72D8B01}" srcOrd="6" destOrd="0" parTransId="{E0CDF5B0-B048-485F-8D70-09DAF0945A44}" sibTransId="{0E4CFDA3-1BA7-4A0A-925D-D3B13E99FBC4}"/>
    <dgm:cxn modelId="{72AA48F0-D736-4449-9E45-E4BB4143F5D1}" srcId="{E21B3339-E19E-4FD8-AAEE-E8535BDEDC24}" destId="{EC4BCA3C-8FA8-48D8-BF95-693582CCFBB8}" srcOrd="8" destOrd="0" parTransId="{861EA23F-68B6-4D89-B783-C187D66883C3}" sibTransId="{F1D74956-2280-420B-A8E7-8405C2870736}"/>
    <dgm:cxn modelId="{B46E438A-F123-4918-ABB8-646790AEF765}" type="presOf" srcId="{EC4BCA3C-8FA8-48D8-BF95-693582CCFBB8}" destId="{9320A4F8-E7FC-41E0-BA2F-4FBBFE6ABB2B}" srcOrd="0" destOrd="0" presId="urn:microsoft.com/office/officeart/2005/8/layout/cycle3"/>
    <dgm:cxn modelId="{1E210397-389B-402D-B152-82FFCABE6155}" type="presOf" srcId="{0679F9C7-4C26-46E8-BCD2-B1FF4D22C5A8}" destId="{4BAFD9BD-8BED-4D2F-9D40-B8C38CC73E4B}" srcOrd="0" destOrd="0" presId="urn:microsoft.com/office/officeart/2005/8/layout/cycle3"/>
    <dgm:cxn modelId="{ABEEE80E-4339-4B32-9AFA-9D93A1E0CBCF}" type="presOf" srcId="{BFCCE61F-4CD3-465E-9B4D-BF8CF6E4CCFD}" destId="{C96CC2F8-B689-4AF4-8C3F-CE29C10D7A98}" srcOrd="0" destOrd="0" presId="urn:microsoft.com/office/officeart/2005/8/layout/cycle3"/>
    <dgm:cxn modelId="{DD6F8982-5BD5-4C5A-8074-2AC5DB01213C}" type="presOf" srcId="{882DB305-1BD9-4390-968F-EEEAC99C46B1}" destId="{A638FEE7-B155-45B6-B1EA-C1D16361CF5E}" srcOrd="0" destOrd="0" presId="urn:microsoft.com/office/officeart/2005/8/layout/cycle3"/>
    <dgm:cxn modelId="{440138AE-9F09-4878-A4D8-82284EF9DEE1}" type="presOf" srcId="{E21B3339-E19E-4FD8-AAEE-E8535BDEDC24}" destId="{759A5977-53BD-4EFF-9ACF-3291AEE3E89C}" srcOrd="0" destOrd="0" presId="urn:microsoft.com/office/officeart/2005/8/layout/cycle3"/>
    <dgm:cxn modelId="{7CDD18C5-F33C-400F-B57C-C9D4C30674DD}" type="presOf" srcId="{969618E2-717D-4379-81EF-74E992DAD7F5}" destId="{0C96FBE9-1D0D-4A2B-BD9E-F9534022E9E3}" srcOrd="0" destOrd="0" presId="urn:microsoft.com/office/officeart/2005/8/layout/cycle3"/>
    <dgm:cxn modelId="{0E5C26FF-EA8E-470F-B75D-726846591F30}" type="presParOf" srcId="{759A5977-53BD-4EFF-9ACF-3291AEE3E89C}" destId="{BA15CA01-1106-458D-941C-14D4BD7EDC60}" srcOrd="0" destOrd="0" presId="urn:microsoft.com/office/officeart/2005/8/layout/cycle3"/>
    <dgm:cxn modelId="{729A81FE-FF0C-4179-B1C9-935D78BF0CD4}" type="presParOf" srcId="{BA15CA01-1106-458D-941C-14D4BD7EDC60}" destId="{FF238618-8ED4-4BAD-8F37-85F443796602}" srcOrd="0" destOrd="0" presId="urn:microsoft.com/office/officeart/2005/8/layout/cycle3"/>
    <dgm:cxn modelId="{B42F0896-3DB8-46AC-8A5D-CBB3EAB9ADA0}" type="presParOf" srcId="{BA15CA01-1106-458D-941C-14D4BD7EDC60}" destId="{03D8A34B-3E1E-428A-BDC6-2DC6EE0B3C8A}" srcOrd="1" destOrd="0" presId="urn:microsoft.com/office/officeart/2005/8/layout/cycle3"/>
    <dgm:cxn modelId="{2F14AEF0-7258-42F4-AE54-60CC4341B7C4}" type="presParOf" srcId="{BA15CA01-1106-458D-941C-14D4BD7EDC60}" destId="{AD4DA04F-311B-4938-8073-5E21E6A34A59}" srcOrd="2" destOrd="0" presId="urn:microsoft.com/office/officeart/2005/8/layout/cycle3"/>
    <dgm:cxn modelId="{D47C7C9B-6276-4924-878A-1A95011EBAF0}" type="presParOf" srcId="{BA15CA01-1106-458D-941C-14D4BD7EDC60}" destId="{4BAFD9BD-8BED-4D2F-9D40-B8C38CC73E4B}" srcOrd="3" destOrd="0" presId="urn:microsoft.com/office/officeart/2005/8/layout/cycle3"/>
    <dgm:cxn modelId="{48070F2C-FB47-403A-B025-9777C2377107}" type="presParOf" srcId="{BA15CA01-1106-458D-941C-14D4BD7EDC60}" destId="{074E5B55-EF32-4D1F-808D-B813BECA8FD0}" srcOrd="4" destOrd="0" presId="urn:microsoft.com/office/officeart/2005/8/layout/cycle3"/>
    <dgm:cxn modelId="{7C7E7BCE-4057-42D4-BC75-88EB7FE5E52E}" type="presParOf" srcId="{BA15CA01-1106-458D-941C-14D4BD7EDC60}" destId="{C98995DF-C924-4FAB-8D97-F80FDA90FDF8}" srcOrd="5" destOrd="0" presId="urn:microsoft.com/office/officeart/2005/8/layout/cycle3"/>
    <dgm:cxn modelId="{3A9DF362-0F35-41D7-9A4C-187B557D0BCF}" type="presParOf" srcId="{BA15CA01-1106-458D-941C-14D4BD7EDC60}" destId="{7A5B4C71-74DB-4615-9CED-8ECD8C7CDAE3}" srcOrd="6" destOrd="0" presId="urn:microsoft.com/office/officeart/2005/8/layout/cycle3"/>
    <dgm:cxn modelId="{E7CD3BE7-5154-4B88-8EAB-7B5756DE860A}" type="presParOf" srcId="{BA15CA01-1106-458D-941C-14D4BD7EDC60}" destId="{144ECC25-B481-4E2C-9578-81787FD70BA8}" srcOrd="7" destOrd="0" presId="urn:microsoft.com/office/officeart/2005/8/layout/cycle3"/>
    <dgm:cxn modelId="{93E8B1C9-A113-4D69-B4DD-4F26D6DD3C19}" type="presParOf" srcId="{BA15CA01-1106-458D-941C-14D4BD7EDC60}" destId="{DB3DCCB6-6E3C-4D48-9EA7-A2BC49DFAB56}" srcOrd="8" destOrd="0" presId="urn:microsoft.com/office/officeart/2005/8/layout/cycle3"/>
    <dgm:cxn modelId="{DA9336EF-C44E-45AE-B6D3-109EEB40907D}" type="presParOf" srcId="{BA15CA01-1106-458D-941C-14D4BD7EDC60}" destId="{9320A4F8-E7FC-41E0-BA2F-4FBBFE6ABB2B}" srcOrd="9" destOrd="0" presId="urn:microsoft.com/office/officeart/2005/8/layout/cycle3"/>
    <dgm:cxn modelId="{A7CD61CD-A8BB-4662-A415-4793BB759C95}" type="presParOf" srcId="{BA15CA01-1106-458D-941C-14D4BD7EDC60}" destId="{0C96FBE9-1D0D-4A2B-BD9E-F9534022E9E3}" srcOrd="10" destOrd="0" presId="urn:microsoft.com/office/officeart/2005/8/layout/cycle3"/>
    <dgm:cxn modelId="{C3DE7032-F74E-497E-B185-54372FF21145}" type="presParOf" srcId="{BA15CA01-1106-458D-941C-14D4BD7EDC60}" destId="{50E42E61-7BC0-4BE5-9D95-9E0F7CF2A933}" srcOrd="11" destOrd="0" presId="urn:microsoft.com/office/officeart/2005/8/layout/cycle3"/>
    <dgm:cxn modelId="{17FE9EB1-9A7E-4118-BB45-C3AD01F9F72F}" type="presParOf" srcId="{BA15CA01-1106-458D-941C-14D4BD7EDC60}" destId="{A638FEE7-B155-45B6-B1EA-C1D16361CF5E}" srcOrd="12" destOrd="0" presId="urn:microsoft.com/office/officeart/2005/8/layout/cycle3"/>
    <dgm:cxn modelId="{84D09A60-7196-49AF-A941-DBE1C244D776}" type="presParOf" srcId="{BA15CA01-1106-458D-941C-14D4BD7EDC60}" destId="{C96CC2F8-B689-4AF4-8C3F-CE29C10D7A98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8A34B-3E1E-428A-BDC6-2DC6EE0B3C8A}">
      <dsp:nvSpPr>
        <dsp:cNvPr id="0" name=""/>
        <dsp:cNvSpPr/>
      </dsp:nvSpPr>
      <dsp:spPr>
        <a:xfrm>
          <a:off x="892969" y="-123642"/>
          <a:ext cx="7119566" cy="7119566"/>
        </a:xfrm>
        <a:prstGeom prst="circularArrow">
          <a:avLst>
            <a:gd name="adj1" fmla="val 5544"/>
            <a:gd name="adj2" fmla="val 330680"/>
            <a:gd name="adj3" fmla="val 15236933"/>
            <a:gd name="adj4" fmla="val 165461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238618-8ED4-4BAD-8F37-85F443796602}">
      <dsp:nvSpPr>
        <dsp:cNvPr id="0" name=""/>
        <dsp:cNvSpPr/>
      </dsp:nvSpPr>
      <dsp:spPr>
        <a:xfrm>
          <a:off x="3926957" y="16720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Poner fin a la pobreza</a:t>
          </a:r>
          <a:endParaRPr lang="en-US" sz="800" kern="1200" dirty="0">
            <a:latin typeface="+mj-lt"/>
          </a:endParaRPr>
        </a:p>
      </dsp:txBody>
      <dsp:txXfrm>
        <a:off x="3956832" y="46595"/>
        <a:ext cx="991840" cy="552251"/>
      </dsp:txXfrm>
    </dsp:sp>
    <dsp:sp modelId="{AD4DA04F-311B-4938-8073-5E21E6A34A59}">
      <dsp:nvSpPr>
        <dsp:cNvPr id="0" name=""/>
        <dsp:cNvSpPr/>
      </dsp:nvSpPr>
      <dsp:spPr>
        <a:xfrm>
          <a:off x="5593861" y="334728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Hambre Cero</a:t>
          </a:r>
          <a:endParaRPr lang="en-US" sz="800" kern="1200" dirty="0">
            <a:latin typeface="+mj-lt"/>
          </a:endParaRPr>
        </a:p>
      </dsp:txBody>
      <dsp:txXfrm>
        <a:off x="5623736" y="364603"/>
        <a:ext cx="991840" cy="552251"/>
      </dsp:txXfrm>
    </dsp:sp>
    <dsp:sp modelId="{4BAFD9BD-8BED-4D2F-9D40-B8C38CC73E4B}">
      <dsp:nvSpPr>
        <dsp:cNvPr id="0" name=""/>
        <dsp:cNvSpPr/>
      </dsp:nvSpPr>
      <dsp:spPr>
        <a:xfrm>
          <a:off x="6522534" y="1298360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Educación de calidad</a:t>
          </a:r>
          <a:endParaRPr lang="en-US" sz="800" kern="1200" dirty="0">
            <a:latin typeface="+mj-lt"/>
          </a:endParaRPr>
        </a:p>
      </dsp:txBody>
      <dsp:txXfrm>
        <a:off x="6552409" y="1328235"/>
        <a:ext cx="991840" cy="552251"/>
      </dsp:txXfrm>
    </dsp:sp>
    <dsp:sp modelId="{074E5B55-EF32-4D1F-808D-B813BECA8FD0}">
      <dsp:nvSpPr>
        <dsp:cNvPr id="0" name=""/>
        <dsp:cNvSpPr/>
      </dsp:nvSpPr>
      <dsp:spPr>
        <a:xfrm>
          <a:off x="7047791" y="2657076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Igualdad de género</a:t>
          </a:r>
          <a:endParaRPr lang="en-US" sz="800" kern="1200" dirty="0">
            <a:latin typeface="+mj-lt"/>
          </a:endParaRPr>
        </a:p>
      </dsp:txBody>
      <dsp:txXfrm>
        <a:off x="7077666" y="2686951"/>
        <a:ext cx="991840" cy="552251"/>
      </dsp:txXfrm>
    </dsp:sp>
    <dsp:sp modelId="{C98995DF-C924-4FAB-8D97-F80FDA90FDF8}">
      <dsp:nvSpPr>
        <dsp:cNvPr id="0" name=""/>
        <dsp:cNvSpPr/>
      </dsp:nvSpPr>
      <dsp:spPr>
        <a:xfrm>
          <a:off x="6862682" y="4099643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Agua limpia y saneamiento</a:t>
          </a:r>
          <a:endParaRPr lang="en-US" sz="800" kern="1200" dirty="0">
            <a:latin typeface="+mj-lt"/>
          </a:endParaRPr>
        </a:p>
      </dsp:txBody>
      <dsp:txXfrm>
        <a:off x="6892557" y="4129518"/>
        <a:ext cx="991840" cy="552251"/>
      </dsp:txXfrm>
    </dsp:sp>
    <dsp:sp modelId="{7A5B4C71-74DB-4615-9CED-8ECD8C7CDAE3}">
      <dsp:nvSpPr>
        <dsp:cNvPr id="0" name=""/>
        <dsp:cNvSpPr/>
      </dsp:nvSpPr>
      <dsp:spPr>
        <a:xfrm>
          <a:off x="6037190" y="5295561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Energía asequible y sostenible</a:t>
          </a:r>
          <a:endParaRPr lang="en-US" sz="800" kern="1200" dirty="0">
            <a:latin typeface="+mj-lt"/>
          </a:endParaRPr>
        </a:p>
      </dsp:txBody>
      <dsp:txXfrm>
        <a:off x="6067065" y="5325436"/>
        <a:ext cx="991840" cy="552251"/>
      </dsp:txXfrm>
    </dsp:sp>
    <dsp:sp modelId="{144ECC25-B481-4E2C-9578-81787FD70BA8}">
      <dsp:nvSpPr>
        <dsp:cNvPr id="0" name=""/>
        <dsp:cNvSpPr/>
      </dsp:nvSpPr>
      <dsp:spPr>
        <a:xfrm>
          <a:off x="4750484" y="5970869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Trabajo decente y crecimiento económico</a:t>
          </a:r>
          <a:endParaRPr lang="en-US" sz="800" kern="1200" dirty="0">
            <a:latin typeface="+mj-lt"/>
          </a:endParaRPr>
        </a:p>
      </dsp:txBody>
      <dsp:txXfrm>
        <a:off x="4780359" y="6000744"/>
        <a:ext cx="991840" cy="552251"/>
      </dsp:txXfrm>
    </dsp:sp>
    <dsp:sp modelId="{DB3DCCB6-6E3C-4D48-9EA7-A2BC49DFAB56}">
      <dsp:nvSpPr>
        <dsp:cNvPr id="0" name=""/>
        <dsp:cNvSpPr/>
      </dsp:nvSpPr>
      <dsp:spPr>
        <a:xfrm>
          <a:off x="2664147" y="6017398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Reducir inequidades</a:t>
          </a:r>
          <a:endParaRPr lang="en-US" sz="800" kern="1200" dirty="0">
            <a:latin typeface="+mj-lt"/>
          </a:endParaRPr>
        </a:p>
      </dsp:txBody>
      <dsp:txXfrm>
        <a:off x="2694022" y="6047273"/>
        <a:ext cx="991840" cy="552251"/>
      </dsp:txXfrm>
    </dsp:sp>
    <dsp:sp modelId="{9320A4F8-E7FC-41E0-BA2F-4FBBFE6ABB2B}">
      <dsp:nvSpPr>
        <dsp:cNvPr id="0" name=""/>
        <dsp:cNvSpPr/>
      </dsp:nvSpPr>
      <dsp:spPr>
        <a:xfrm>
          <a:off x="1269176" y="5266000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Ciudades y comunidades sostenibles</a:t>
          </a:r>
          <a:endParaRPr lang="en-US" sz="800" kern="1200" dirty="0">
            <a:latin typeface="+mj-lt"/>
          </a:endParaRPr>
        </a:p>
      </dsp:txBody>
      <dsp:txXfrm>
        <a:off x="1299051" y="5295875"/>
        <a:ext cx="991840" cy="552251"/>
      </dsp:txXfrm>
    </dsp:sp>
    <dsp:sp modelId="{0C96FBE9-1D0D-4A2B-BD9E-F9534022E9E3}">
      <dsp:nvSpPr>
        <dsp:cNvPr id="0" name=""/>
        <dsp:cNvSpPr/>
      </dsp:nvSpPr>
      <dsp:spPr>
        <a:xfrm>
          <a:off x="743390" y="4086849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Consumo responsable y producción</a:t>
          </a:r>
          <a:endParaRPr lang="en-US" sz="800" kern="1200" dirty="0">
            <a:latin typeface="+mj-lt"/>
          </a:endParaRPr>
        </a:p>
      </dsp:txBody>
      <dsp:txXfrm>
        <a:off x="773265" y="4116724"/>
        <a:ext cx="991840" cy="552251"/>
      </dsp:txXfrm>
    </dsp:sp>
    <dsp:sp modelId="{50E42E61-7BC0-4BE5-9D95-9E0F7CF2A933}">
      <dsp:nvSpPr>
        <dsp:cNvPr id="0" name=""/>
        <dsp:cNvSpPr/>
      </dsp:nvSpPr>
      <dsp:spPr>
        <a:xfrm>
          <a:off x="330071" y="2650206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Acción climática</a:t>
          </a:r>
          <a:endParaRPr lang="en-US" sz="800" kern="1200" dirty="0">
            <a:latin typeface="+mj-lt"/>
          </a:endParaRPr>
        </a:p>
      </dsp:txBody>
      <dsp:txXfrm>
        <a:off x="359946" y="2680081"/>
        <a:ext cx="991840" cy="552251"/>
      </dsp:txXfrm>
    </dsp:sp>
    <dsp:sp modelId="{A638FEE7-B155-45B6-B1EA-C1D16361CF5E}">
      <dsp:nvSpPr>
        <dsp:cNvPr id="0" name=""/>
        <dsp:cNvSpPr/>
      </dsp:nvSpPr>
      <dsp:spPr>
        <a:xfrm>
          <a:off x="1102138" y="1300952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Paz, justicia e instituciones fuertes</a:t>
          </a:r>
          <a:endParaRPr lang="en-US" sz="800" kern="1200" dirty="0">
            <a:latin typeface="+mj-lt"/>
          </a:endParaRPr>
        </a:p>
      </dsp:txBody>
      <dsp:txXfrm>
        <a:off x="1132013" y="1330827"/>
        <a:ext cx="991840" cy="552251"/>
      </dsp:txXfrm>
    </dsp:sp>
    <dsp:sp modelId="{C96CC2F8-B689-4AF4-8C3F-CE29C10D7A98}">
      <dsp:nvSpPr>
        <dsp:cNvPr id="0" name=""/>
        <dsp:cNvSpPr/>
      </dsp:nvSpPr>
      <dsp:spPr>
        <a:xfrm>
          <a:off x="2029026" y="364505"/>
          <a:ext cx="1051590" cy="61200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+mj-lt"/>
            </a:rPr>
            <a:t>Alianzas para los objetivos</a:t>
          </a:r>
          <a:endParaRPr lang="en-US" sz="800" kern="1200" dirty="0">
            <a:latin typeface="+mj-lt"/>
          </a:endParaRPr>
        </a:p>
      </dsp:txBody>
      <dsp:txXfrm>
        <a:off x="2058901" y="394380"/>
        <a:ext cx="991840" cy="552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4B725-6BB0-46AD-8772-8B3AE3582B1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0B70F-72C0-496B-8CFC-E9881AC179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72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mtClean="0"/>
              <a:t>Aunque no se alcanzaron todas las metas de los ODM, sus resultados están cambiando la vida de las personas; pero los logros son frágiles y el avance no es uniforme; permanecen grandes brechas entre y dentro de los países</a:t>
            </a:r>
          </a:p>
          <a:p>
            <a:endParaRPr lang="es-MX" dirty="0" smtClean="0"/>
          </a:p>
          <a:p>
            <a:r>
              <a:rPr lang="es-MX" dirty="0" smtClean="0"/>
              <a:t>26/</a:t>
            </a:r>
            <a:r>
              <a:rPr lang="es-MX" baseline="0" dirty="0" smtClean="0"/>
              <a:t> 51 indicadores corresponden al Salud</a:t>
            </a:r>
          </a:p>
          <a:p>
            <a:pPr marL="228600" indent="-228600">
              <a:buAutoNum type="arabicPlain" startAt="4"/>
            </a:pPr>
            <a:r>
              <a:rPr lang="es-MX" baseline="0" dirty="0" smtClean="0"/>
              <a:t>indicadores de salud quedaron cerca de cumplirse  </a:t>
            </a:r>
          </a:p>
          <a:p>
            <a:pPr marL="0" indent="0">
              <a:buNone/>
            </a:pPr>
            <a:r>
              <a:rPr lang="es-MX" baseline="0" dirty="0" smtClean="0"/>
              <a:t>Mortalidad Materna ¾  meta a MEX 22.2/100,000  ….. 88.7 bajo a 38.2  </a:t>
            </a:r>
            <a:r>
              <a:rPr lang="es-MX" b="1" baseline="0" dirty="0" smtClean="0"/>
              <a:t>76% meta </a:t>
            </a:r>
          </a:p>
          <a:p>
            <a:pPr marL="0" indent="0">
              <a:buNone/>
            </a:pPr>
            <a:r>
              <a:rPr lang="es-MX" baseline="0" dirty="0" smtClean="0"/>
              <a:t>Mortalidad infantil  meta MEX 10.8 /100,000 ……..                32.5 / 13.3   </a:t>
            </a:r>
            <a:r>
              <a:rPr lang="es-MX" b="1" baseline="0" dirty="0" smtClean="0"/>
              <a:t>avance 90% </a:t>
            </a:r>
            <a:r>
              <a:rPr lang="es-MX" b="0" baseline="0" dirty="0" smtClean="0"/>
              <a:t>población marginada acercar servicios </a:t>
            </a:r>
          </a:p>
          <a:p>
            <a:pPr marL="0" indent="0">
              <a:buNone/>
            </a:pPr>
            <a:r>
              <a:rPr lang="es-MX" baseline="0" dirty="0" smtClean="0"/>
              <a:t>Tasa incidencia TB …..   Nuevos casos 		</a:t>
            </a:r>
            <a:r>
              <a:rPr lang="es-MX" b="0" baseline="0" dirty="0" smtClean="0"/>
              <a:t> Estancado migrante jornaleros indígenas  privados libertada </a:t>
            </a:r>
          </a:p>
          <a:p>
            <a:pPr marL="0" indent="0">
              <a:buNone/>
            </a:pPr>
            <a:r>
              <a:rPr lang="es-MX" b="0" baseline="0" dirty="0" smtClean="0"/>
              <a:t>VIH mortalidad  meta MEX 3.5</a:t>
            </a:r>
            <a:r>
              <a:rPr lang="es-MX" b="1" baseline="0" dirty="0" smtClean="0"/>
              <a:t>     en el 2015 …… 4.2 </a:t>
            </a:r>
          </a:p>
          <a:p>
            <a:pPr marL="0" indent="0">
              <a:buNone/>
            </a:pPr>
            <a:r>
              <a:rPr lang="es-MX" dirty="0" smtClean="0"/>
              <a:t>Temas comunes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Acceso tardío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Brechas en sistema salud geográficas</a:t>
            </a:r>
            <a:r>
              <a:rPr lang="es-MX" baseline="0" dirty="0" smtClean="0"/>
              <a:t> y población marginada Estados del Sur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B70F-72C0-496B-8CFC-E9881AC179C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0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</a:t>
            </a:r>
            <a:r>
              <a:rPr lang="es-MX" baseline="0" dirty="0" smtClean="0"/>
              <a:t> Agenda 2030 con sus 17 Objetivos del Desarrollo Sostenible </a:t>
            </a:r>
            <a:r>
              <a:rPr lang="es-MX" dirty="0" smtClean="0"/>
              <a:t>es</a:t>
            </a:r>
            <a:r>
              <a:rPr lang="es-MX" baseline="0" dirty="0" smtClean="0"/>
              <a:t> la nueva ruta a la que se han comprometido los </a:t>
            </a:r>
            <a:r>
              <a:rPr lang="es-MX" baseline="0" dirty="0" err="1" smtClean="0"/>
              <a:t>paises</a:t>
            </a:r>
            <a:r>
              <a:rPr lang="es-MX" baseline="0" dirty="0" smtClean="0"/>
              <a:t>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054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Mainstreaming the 2030 Agenda for Sustainable Development, UNCT: </a:t>
            </a:r>
          </a:p>
          <a:p>
            <a:r>
              <a:rPr lang="es-MX" dirty="0" smtClean="0"/>
              <a:t>https://sustainabledevelopment.un.org/content/documents/9478undgguidancenote.pdf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346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Más</a:t>
            </a:r>
            <a:r>
              <a:rPr lang="es-MX" baseline="0" dirty="0" smtClean="0"/>
              <a:t> información en: https://www.dropbox.com/s/tr5tzm6mq8lyzie/Agenda2030_comunicacion02%20%28OCR%29.pdf?dl=0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560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“El proceso de conformación de la Agenda para el Desarrollo Sostenibles ha sido el más abierto, transparente, amplio y profundo que haya existido en Naciones Unidas”, nos dice Amina Mohammed, Asesora Especial del Secretario General de Naciones Unidas en la planificación del Desarrollo post- 2015.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32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Los ODS constituyen una lista de cosas que debemos hacer todas y todos.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Referencia:</a:t>
            </a:r>
            <a:r>
              <a:rPr lang="es-MX" baseline="0" dirty="0" smtClean="0"/>
              <a:t> </a:t>
            </a:r>
            <a:r>
              <a:rPr lang="es-MX" dirty="0" smtClean="0"/>
              <a:t>https://www.youtube.com/watch?v=RpqVmvMCmp0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21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Transición de ODM a ODS:</a:t>
            </a:r>
            <a:r>
              <a:rPr lang="es-MX" baseline="0" dirty="0" smtClean="0"/>
              <a:t> pendientes, lecciones aprendidas y diferencias.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333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s-MX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F54E6C6-66C1-8B4F-B3A8-5FEC22A9E366}" type="slidenum">
              <a:rPr lang="id-ID"/>
              <a:pPr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9953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>
              <a:latin typeface="Calibri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145F9B6-A590-684A-B1D5-1D6AB24C071D}" type="slidenum">
              <a:rPr lang="id-ID"/>
              <a:pPr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835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31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Diabetes es una de las Enfermedades No Transmisibles (ENT) o Crónicas, constituyen uno de los temas de salud pública de mayor complejidad y trascendencia económica y social a nivel mundial.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las últimas décadas la incidencia de estas enfermedades ha aumentado progresivamente. Según informes publicados por la Organización Mundial de la Salud (OMS), son la causa de defunción más importante a nivel global, siendo responsables del 75 % de las defunciones, siendo los principales  </a:t>
            </a:r>
            <a:r>
              <a:rPr lang="es-H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factores de riesgo que favorecen las enfermedades no transmisibles, como las dietas malsanas, </a:t>
            </a:r>
            <a:r>
              <a:rPr lang="es-H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inactividad física, la exposición al humo de tabaco o el uso nocivo del alcohol y la contaminación ambiental</a:t>
            </a:r>
            <a:endParaRPr lang="es-MX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B70F-72C0-496B-8CFC-E9881AC179C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07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Los nuevos indicadores van el acceso universal y equitativo al agua potable, a un precio asequible para todos.    Agua un</a:t>
            </a:r>
            <a:r>
              <a:rPr lang="es-MX" baseline="0" dirty="0" smtClean="0"/>
              <a:t> derecho humano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La calidad de los servicios es un factor importante en la prevención de las enfermedades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B70F-72C0-496B-8CFC-E9881AC179C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784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004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Las ciudades ocupan apenas el 3% del área del planeta, pero representan entre el 60 y 80% del consumo de energía y el 75% de las emisiones de carbono. Según estimaciones de la OMS del 2012 la contaminación atmosférica en las ciudades y zonas rurales de todo el mundo provocan cada año 3 millones de defunciones prematuras.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B70F-72C0-496B-8CFC-E9881AC179C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8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cambio climático influye en los determinantes sociales y medioambientales de la salud, afectando</a:t>
            </a:r>
            <a:r>
              <a:rPr lang="es-MX" baseline="0" dirty="0" smtClean="0"/>
              <a:t> a</a:t>
            </a:r>
            <a:r>
              <a:rPr lang="es-MX" dirty="0" smtClean="0"/>
              <a:t> un aire limpio, agua potable, alimentos suficientes y una vivienda segura.</a:t>
            </a:r>
          </a:p>
          <a:p>
            <a:endParaRPr lang="es-MX" dirty="0" smtClean="0"/>
          </a:p>
          <a:p>
            <a:r>
              <a:rPr lang="es-MX" dirty="0" smtClean="0"/>
              <a:t>Muchas de las enfermedades, como las diarreas, la malnutrición, la malaria y el dengue, son muy sensibles al clima y es de prever que se agravarán con el cambio climático.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B70F-72C0-496B-8CFC-E9881AC179C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30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Otro</a:t>
            </a:r>
            <a:r>
              <a:rPr lang="es-MX" baseline="0" dirty="0" smtClean="0"/>
              <a:t> ejemplo, todos los países han incrementado su esperanza de vida al nacer pero aún existen países con gran rezago.</a:t>
            </a:r>
          </a:p>
          <a:p>
            <a:r>
              <a:rPr lang="es-MX" baseline="0" dirty="0" err="1" smtClean="0"/>
              <a:t>Haíti</a:t>
            </a:r>
            <a:r>
              <a:rPr lang="es-MX" baseline="0" dirty="0" smtClean="0"/>
              <a:t> tiene una esperanza de vida en el 2015 que es mucho menor a lo reportado por Perú en 1990.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82A41-64A6-4F27-A912-B2CD90E18E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58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72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0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2AF7D8-800B-CE44-9924-DAA4D3E5D44E}" type="datetime1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7253BE-6F89-AE44-90A0-94BBCC3A64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4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F1A05D-01E2-0E47-83D3-BA5BEB5C46B1}" type="datetime1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0D4E13-78F8-754C-902D-ACE1BFBFAF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7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A6E667-4459-7E4A-95CA-19A69E7D84E5}" type="datetime1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71996B-4104-AE42-93E9-43718F481A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0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2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BA97A3-1E80-D847-9AAB-CD9E8774EDB2}" type="datetime1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98B6CC-CC9D-FF49-ABC6-F17914AC5C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3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77E7E-32E7-784B-B87E-581F2B980549}" type="datetime1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32CC2B-D62F-B54E-89B1-ABB24E19A8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69F1F0-3FF6-BD45-A676-4162BCAED0C0}" type="datetime1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7A2C8D-A405-E044-9A13-206611EDAA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1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2D9F19-E993-4841-B5BF-F7B5A69CA4F8}" type="datetime1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D0C21F-0D0F-B44A-AD17-C967E4C8F7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2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A0262C-6729-334B-8DFE-EC7DC1E22ABB}" type="datetime1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D3884D-4AEA-554A-AD94-D8D2C53A70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0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  <p:sldLayoutId id="2147483772" r:id="rId3"/>
    <p:sldLayoutId id="2147483770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paho.org/mex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29" y="1425514"/>
            <a:ext cx="5022312" cy="35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420" y="2651127"/>
            <a:ext cx="7951161" cy="1325563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+mj-lt"/>
              </a:rPr>
              <a:t>América Latina</a:t>
            </a:r>
            <a:r>
              <a:rPr lang="es-MX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3200" dirty="0" smtClean="0">
                <a:solidFill>
                  <a:schemeClr val="tx1"/>
                </a:solidFill>
                <a:latin typeface="+mj-lt"/>
              </a:rPr>
              <a:t>tiene </a:t>
            </a:r>
            <a:r>
              <a:rPr lang="es-MX" sz="3200" dirty="0">
                <a:solidFill>
                  <a:schemeClr val="tx1"/>
                </a:solidFill>
                <a:latin typeface="+mj-lt"/>
              </a:rPr>
              <a:t> una tasa de </a:t>
            </a:r>
            <a:r>
              <a:rPr lang="es-MX" sz="3200" dirty="0" smtClean="0">
                <a:solidFill>
                  <a:schemeClr val="tx1"/>
                </a:solidFill>
                <a:latin typeface="+mj-lt"/>
              </a:rPr>
              <a:t>28,5 </a:t>
            </a:r>
            <a:r>
              <a:rPr lang="es-MX" sz="3200" dirty="0">
                <a:solidFill>
                  <a:schemeClr val="tx1"/>
                </a:solidFill>
                <a:latin typeface="+mj-lt"/>
              </a:rPr>
              <a:t>homicidios por cada 100 mil habitantes. </a:t>
            </a:r>
            <a:r>
              <a:rPr lang="es-MX" sz="3200" dirty="0" smtClean="0">
                <a:solidFill>
                  <a:schemeClr val="tx1"/>
                </a:solidFill>
                <a:latin typeface="+mj-lt"/>
              </a:rPr>
              <a:t>Una de las más altas del mundo </a:t>
            </a:r>
            <a:r>
              <a:rPr lang="es-MX" sz="3200" dirty="0" smtClean="0">
                <a:solidFill>
                  <a:schemeClr val="tx1"/>
                </a:solidFill>
                <a:latin typeface="+mn-lt"/>
              </a:rPr>
              <a:t>.</a:t>
            </a:r>
            <a:endParaRPr lang="es-MX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69" y="6505304"/>
            <a:ext cx="4105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>
                    <a:lumMod val="95000"/>
                  </a:schemeClr>
                </a:solidFill>
              </a:rPr>
              <a:t>FUENTE: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UNODC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, Global Study on Homicide 2013.</a:t>
            </a:r>
            <a:endParaRPr lang="es-MX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 descr="http://www.who.int/entity/violence_injury_prevention/violence/violence_top_copacab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5543"/>
            <a:ext cx="3475808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35868" t="9053" r="36637" b="18736"/>
          <a:stretch/>
        </p:blipFill>
        <p:spPr bwMode="auto">
          <a:xfrm>
            <a:off x="7616054" y="4647746"/>
            <a:ext cx="1543050" cy="2178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7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4032448" cy="31311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772816"/>
            <a:ext cx="1372533" cy="1827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flipH="1">
            <a:off x="1043608" y="33759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Esperanza de vida al nacer en hombres en Londres, 2006-2010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52028" y="6310481"/>
            <a:ext cx="51840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Fuente: </a:t>
            </a:r>
            <a:r>
              <a:rPr lang="en-US" sz="1100" dirty="0">
                <a:solidFill>
                  <a:srgbClr val="808080"/>
                </a:solidFill>
                <a:latin typeface="Verdana" panose="020B0604030504040204" pitchFamily="34" charset="0"/>
              </a:rPr>
              <a:t>Health inequality indicators for local authorities and primary care </a:t>
            </a:r>
            <a:r>
              <a:rPr lang="en-US" sz="1100" dirty="0" smtClean="0">
                <a:solidFill>
                  <a:srgbClr val="808080"/>
                </a:solidFill>
                <a:latin typeface="Verdana" panose="020B0604030504040204" pitchFamily="34" charset="0"/>
              </a:rPr>
              <a:t>organizations, The </a:t>
            </a:r>
            <a:r>
              <a:rPr lang="en-US" sz="1100" dirty="0">
                <a:solidFill>
                  <a:srgbClr val="808080"/>
                </a:solidFill>
                <a:latin typeface="Verdana" panose="020B0604030504040204" pitchFamily="34" charset="0"/>
              </a:rPr>
              <a:t>Network of Public Health Observatories, 2010.</a:t>
            </a:r>
            <a:endParaRPr lang="es-MX" sz="1100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4732" y="5219908"/>
            <a:ext cx="79248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2400" b="1" dirty="0">
                <a:solidFill>
                  <a:srgbClr val="21212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altLang="es-MX" sz="2400" b="1" dirty="0" smtClean="0">
                <a:solidFill>
                  <a:srgbClr val="21212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 parece a la realidad de los países de las Américas?</a:t>
            </a:r>
            <a:endParaRPr kumimoji="0" lang="es-ES" altLang="es-MX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 noGrp="1"/>
          </p:cNvGraphicFramePr>
          <p:nvPr>
            <p:extLst/>
          </p:nvPr>
        </p:nvGraphicFramePr>
        <p:xfrm>
          <a:off x="304801" y="1124744"/>
          <a:ext cx="8269894" cy="497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304801" y="6324600"/>
            <a:ext cx="8269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  <a:latin typeface="Segoe UI" panose="020B0502040204020203" pitchFamily="34" charset="0"/>
              </a:rPr>
              <a:t>Elaboración Oscar Mujica, OPS/OMS, a partir de los  indicadores de desarrollo mundial, Banco Mundial</a:t>
            </a:r>
          </a:p>
          <a:p>
            <a:r>
              <a:rPr lang="es-ES" sz="1400" dirty="0" smtClean="0">
                <a:solidFill>
                  <a:srgbClr val="000000"/>
                </a:solidFill>
                <a:latin typeface="Segoe UI" panose="020B0502040204020203" pitchFamily="34" charset="0"/>
              </a:rPr>
              <a:t>http</a:t>
            </a: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</a:rPr>
              <a:t>://wdi.worldbank.org/tables</a:t>
            </a:r>
            <a:endParaRPr lang="es-MX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73823" y="404664"/>
            <a:ext cx="771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Esperanza de vida al nacer en algunos países de América Latina, 1990-2015</a:t>
            </a:r>
            <a:endParaRPr lang="es-MX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>
            <a:graphicFrameLocks/>
          </p:cNvGraphicFramePr>
          <p:nvPr>
            <p:extLst/>
          </p:nvPr>
        </p:nvGraphicFramePr>
        <p:xfrm>
          <a:off x="587829" y="809897"/>
          <a:ext cx="8059781" cy="519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1045028" y="2233750"/>
            <a:ext cx="745889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436912" y="166691"/>
            <a:ext cx="6426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en-US" sz="3200" b="1" i="0" u="none" strike="noStrike" kern="1200" baseline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pPr>
            <a:r>
              <a:rPr lang="es-MX" sz="20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Esperanza de vida al nacer 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entidad federativa, México 2013</a:t>
            </a:r>
            <a:endParaRPr lang="en-US" sz="2000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2400" y="6322422"/>
            <a:ext cx="623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Elaborado a partir de datos publicados por CONAPO, 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disponibles en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http://www.conapo.gob.mx/es/CONAPO/Proyecciones_Datos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720343" y="1708239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Valor nacional</a:t>
            </a:r>
          </a:p>
          <a:p>
            <a:pPr algn="ctr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74.5 años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27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de nacimientos registrados de madres adolescentes (menores de 20 años), 1990 a 2014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1 Gráfico"/>
          <p:cNvGraphicFramePr>
            <a:graphicFrameLocks/>
          </p:cNvGraphicFramePr>
          <p:nvPr>
            <p:extLst/>
          </p:nvPr>
        </p:nvGraphicFramePr>
        <p:xfrm>
          <a:off x="653143" y="1476103"/>
          <a:ext cx="7876903" cy="449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098518" y="185689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19.2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001" y="6413333"/>
            <a:ext cx="45993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INEGI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 Estadísticas de Natalidad. </a:t>
            </a:r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://www3.inegi.org.mx/sistemas/temas/default.aspx?s=est&amp;c=17484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Razón de mortalidad materna por 100,000 nacidos vivos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según entidad federativa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México,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2000-2013</a:t>
            </a:r>
            <a:endParaRPr lang="en-US" sz="3200" dirty="0"/>
          </a:p>
        </p:txBody>
      </p:sp>
      <p:grpSp>
        <p:nvGrpSpPr>
          <p:cNvPr id="6" name="5 Grupo"/>
          <p:cNvGrpSpPr/>
          <p:nvPr/>
        </p:nvGrpSpPr>
        <p:grpSpPr>
          <a:xfrm>
            <a:off x="457200" y="1750423"/>
            <a:ext cx="8347166" cy="4535855"/>
            <a:chOff x="457200" y="1750423"/>
            <a:chExt cx="8464728" cy="4140925"/>
          </a:xfrm>
        </p:grpSpPr>
        <p:graphicFrame>
          <p:nvGraphicFramePr>
            <p:cNvPr id="3" name="2 Gráfico"/>
            <p:cNvGraphicFramePr>
              <a:graphicFrameLocks/>
            </p:cNvGraphicFramePr>
            <p:nvPr>
              <p:extLst/>
            </p:nvPr>
          </p:nvGraphicFramePr>
          <p:xfrm>
            <a:off x="457200" y="1750423"/>
            <a:ext cx="8229600" cy="4140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" name="3 Conector recto"/>
            <p:cNvCxnSpPr/>
            <p:nvPr/>
          </p:nvCxnSpPr>
          <p:spPr>
            <a:xfrm>
              <a:off x="914401" y="3278780"/>
              <a:ext cx="7367451" cy="1306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" name="4 CuadroTexto"/>
            <p:cNvSpPr txBox="1"/>
            <p:nvPr/>
          </p:nvSpPr>
          <p:spPr>
            <a:xfrm>
              <a:off x="7929349" y="2873742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Valor nacional</a:t>
              </a:r>
            </a:p>
            <a:p>
              <a:pPr algn="ctr"/>
              <a:r>
                <a:rPr lang="es-MX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38.2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43691" y="628627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Fuente: Elaborado a partir de datos publicados por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la Secretaría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de Salud, Dirección General de Información en Salud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118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545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b="1" dirty="0" smtClean="0">
                <a:latin typeface="Arial Narrow" panose="020B0606020202030204" pitchFamily="34" charset="0"/>
              </a:rPr>
              <a:t>¿</a:t>
            </a:r>
            <a:r>
              <a:rPr lang="es-MX" sz="4800" b="1" dirty="0" smtClean="0">
                <a:latin typeface="+mj-lt"/>
              </a:rPr>
              <a:t>Qué esperamos transformar en los próximos años ?</a:t>
            </a:r>
            <a:endParaRPr lang="es-MX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3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OD_t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995" y="1726532"/>
            <a:ext cx="4658010" cy="34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73608" y="2087084"/>
            <a:ext cx="540000" cy="720000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7" name="Group 6"/>
          <p:cNvGrpSpPr/>
          <p:nvPr/>
        </p:nvGrpSpPr>
        <p:grpSpPr>
          <a:xfrm>
            <a:off x="1823183" y="2011901"/>
            <a:ext cx="2961759" cy="3839360"/>
            <a:chOff x="1966684" y="2600743"/>
            <a:chExt cx="3628573" cy="2735875"/>
          </a:xfrm>
        </p:grpSpPr>
        <p:sp>
          <p:nvSpPr>
            <p:cNvPr id="8" name="TextBox 7"/>
            <p:cNvSpPr txBox="1"/>
            <p:nvPr/>
          </p:nvSpPr>
          <p:spPr>
            <a:xfrm>
              <a:off x="1966684" y="2600743"/>
              <a:ext cx="3628571" cy="1052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solidFill>
                    <a:schemeClr val="tx2"/>
                  </a:solidFill>
                  <a:latin typeface="+mj-lt"/>
                </a:rPr>
                <a:t>Implementación</a:t>
              </a:r>
              <a:endParaRPr lang="id-ID" sz="2000" b="1" dirty="0" smtClean="0">
                <a:solidFill>
                  <a:schemeClr val="tx2"/>
                </a:solidFill>
                <a:latin typeface="+mj-lt"/>
              </a:endParaRPr>
            </a:p>
            <a:p>
              <a:r>
                <a:rPr lang="es-MX" sz="1400" dirty="0"/>
                <a:t>Abordar los retos pendientes que dejaron los ODM. Además de garantizar que el desarrollo llegue a los más vulnerables y se incluya en los planes nacionales.</a:t>
              </a:r>
              <a:endParaRPr lang="id-ID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6685" y="3667515"/>
              <a:ext cx="3628571" cy="901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2"/>
                  </a:solidFill>
                  <a:latin typeface="+mj-lt"/>
                </a:rPr>
                <a:t>No dejar a nadie atrás</a:t>
              </a:r>
              <a:endParaRPr lang="id-ID" sz="2000" b="1" dirty="0">
                <a:solidFill>
                  <a:schemeClr val="tx2"/>
                </a:solidFill>
                <a:latin typeface="+mj-lt"/>
              </a:endParaRPr>
            </a:p>
            <a:p>
              <a:r>
                <a:rPr lang="es-MX" sz="1400" dirty="0"/>
                <a:t>Repensar el actual modelo de </a:t>
              </a:r>
              <a:r>
                <a:rPr lang="es-MX" sz="1400" dirty="0" smtClean="0"/>
                <a:t>desarrollo para garantizar que </a:t>
              </a:r>
              <a:r>
                <a:rPr lang="es-MX" sz="1400" dirty="0"/>
                <a:t>el desarrollo llegue a los más </a:t>
              </a:r>
              <a:r>
                <a:rPr lang="es-MX" sz="1400" dirty="0" smtClean="0"/>
                <a:t>vulnerables</a:t>
              </a:r>
              <a:r>
                <a:rPr lang="en-US" sz="1400" dirty="0" smtClean="0"/>
                <a:t>. </a:t>
              </a:r>
              <a:endParaRPr lang="id-ID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66686" y="4569007"/>
              <a:ext cx="3628571" cy="76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2"/>
                  </a:solidFill>
                  <a:latin typeface="+mj-lt"/>
                </a:rPr>
                <a:t>Monitoreo</a:t>
              </a:r>
              <a:endParaRPr lang="id-ID" sz="2000" b="1" dirty="0">
                <a:solidFill>
                  <a:schemeClr val="tx2"/>
                </a:solidFill>
                <a:latin typeface="+mj-lt"/>
              </a:endParaRPr>
            </a:p>
            <a:p>
              <a:r>
                <a:rPr lang="es-MX" sz="1400" dirty="0"/>
                <a:t>Indicadores con un enfoque de Derechos Humanos, seguimiento y transparencia</a:t>
              </a:r>
              <a:r>
                <a:rPr lang="es-MX" sz="1600" dirty="0" smtClean="0">
                  <a:ea typeface="Roboto" panose="02000000000000000000" pitchFamily="2" charset="0"/>
                </a:rPr>
                <a:t>. </a:t>
              </a:r>
              <a:endParaRPr lang="id-ID" sz="1600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1118966" y="3564005"/>
            <a:ext cx="540000" cy="720000"/>
          </a:xfrm>
          <a:prstGeom prst="ellipse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5" name="Oval 14"/>
          <p:cNvSpPr/>
          <p:nvPr/>
        </p:nvSpPr>
        <p:spPr>
          <a:xfrm>
            <a:off x="1118966" y="4831452"/>
            <a:ext cx="540000" cy="720000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cxnSp>
        <p:nvCxnSpPr>
          <p:cNvPr id="20" name="Straight Connector 19"/>
          <p:cNvCxnSpPr/>
          <p:nvPr/>
        </p:nvCxnSpPr>
        <p:spPr>
          <a:xfrm flipV="1">
            <a:off x="112034" y="1236542"/>
            <a:ext cx="1125272" cy="9641"/>
          </a:xfrm>
          <a:prstGeom prst="line">
            <a:avLst/>
          </a:prstGeom>
          <a:ln w="28575">
            <a:solidFill>
              <a:srgbClr val="DE1768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1201313" y="1137521"/>
            <a:ext cx="132497" cy="180000"/>
          </a:xfrm>
          <a:prstGeom prst="ellipse">
            <a:avLst/>
          </a:prstGeom>
          <a:solidFill>
            <a:srgbClr val="DE1768"/>
          </a:solidFill>
          <a:ln w="254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DE1768"/>
              </a:solidFill>
            </a:endParaRPr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1343608" y="858189"/>
            <a:ext cx="3770500" cy="5757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s-MX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Los desafíos</a:t>
            </a:r>
            <a:endParaRPr lang="en-US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4395" y="2215037"/>
            <a:ext cx="0" cy="3088473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080410" y="2087084"/>
            <a:ext cx="540000" cy="720000"/>
          </a:xfrm>
          <a:prstGeom prst="ellipse">
            <a:avLst/>
          </a:prstGeom>
          <a:solidFill>
            <a:srgbClr val="59BA47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8" name="Oval 27"/>
          <p:cNvSpPr/>
          <p:nvPr/>
        </p:nvSpPr>
        <p:spPr>
          <a:xfrm>
            <a:off x="5044916" y="4895346"/>
            <a:ext cx="540000" cy="720000"/>
          </a:xfrm>
          <a:prstGeom prst="ellipse">
            <a:avLst/>
          </a:prstGeom>
          <a:solidFill>
            <a:srgbClr val="BF8D2C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30" name="Group 29"/>
          <p:cNvGrpSpPr/>
          <p:nvPr/>
        </p:nvGrpSpPr>
        <p:grpSpPr>
          <a:xfrm>
            <a:off x="5742061" y="1916483"/>
            <a:ext cx="3026158" cy="3839847"/>
            <a:chOff x="7329512" y="2529077"/>
            <a:chExt cx="3628571" cy="2813933"/>
          </a:xfrm>
        </p:grpSpPr>
        <p:sp>
          <p:nvSpPr>
            <p:cNvPr id="31" name="TextBox 30"/>
            <p:cNvSpPr txBox="1"/>
            <p:nvPr/>
          </p:nvSpPr>
          <p:spPr>
            <a:xfrm>
              <a:off x="7329512" y="2529077"/>
              <a:ext cx="3628571" cy="777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2"/>
                  </a:solidFill>
                  <a:latin typeface="+mj-lt"/>
                </a:rPr>
                <a:t>Descentralizar</a:t>
              </a:r>
              <a:endParaRPr lang="id-ID" sz="2000" b="1" dirty="0">
                <a:solidFill>
                  <a:schemeClr val="tx2"/>
                </a:solidFill>
                <a:latin typeface="+mj-lt"/>
              </a:endParaRPr>
            </a:p>
            <a:p>
              <a:r>
                <a:rPr lang="es-MX" sz="1400" dirty="0">
                  <a:ea typeface="Roboto" panose="02000000000000000000" pitchFamily="2" charset="0"/>
                </a:rPr>
                <a:t>D</a:t>
              </a:r>
              <a:r>
                <a:rPr lang="es-MX" sz="1400" dirty="0"/>
                <a:t>escentralizar acciones para empoderar y comprometer a </a:t>
              </a:r>
              <a:r>
                <a:rPr lang="es-MX" sz="1400" u="sng" dirty="0"/>
                <a:t>los sistemas locales</a:t>
              </a:r>
              <a:endParaRPr lang="id-ID" sz="1400" u="sng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29512" y="3578507"/>
              <a:ext cx="3628571" cy="62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2"/>
                  </a:solidFill>
                  <a:latin typeface="+mj-lt"/>
                </a:rPr>
                <a:t>A largo plazo</a:t>
              </a:r>
              <a:endParaRPr lang="id-ID" sz="2000" b="1" dirty="0">
                <a:solidFill>
                  <a:schemeClr val="tx2"/>
                </a:solidFill>
                <a:latin typeface="+mj-lt"/>
              </a:endParaRPr>
            </a:p>
            <a:p>
              <a:r>
                <a:rPr lang="es-MX" sz="1400" dirty="0"/>
                <a:t>Se requiere ser más estratégico e invertir en estrategias a largo plazo </a:t>
              </a:r>
              <a:endParaRPr lang="id-ID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29512" y="4565335"/>
              <a:ext cx="3628571" cy="777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2"/>
                  </a:solidFill>
                  <a:latin typeface="+mj-lt"/>
                </a:rPr>
                <a:t>Financiamiento</a:t>
              </a:r>
              <a:endParaRPr lang="id-ID" sz="2000" b="1" dirty="0">
                <a:solidFill>
                  <a:schemeClr val="tx2"/>
                </a:solidFill>
                <a:latin typeface="+mj-lt"/>
              </a:endParaRPr>
            </a:p>
            <a:p>
              <a:r>
                <a:rPr lang="es-MX" sz="1400" dirty="0"/>
                <a:t>El dinero existe pero es necesario movilizar los recursos adecuadamente. 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5044916" y="3637791"/>
            <a:ext cx="540000" cy="720000"/>
          </a:xfrm>
          <a:prstGeom prst="ellipse">
            <a:avLst/>
          </a:prstGeom>
          <a:solidFill>
            <a:srgbClr val="A21C43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33" y="6015740"/>
            <a:ext cx="923380" cy="75358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9227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284" y="1654833"/>
            <a:ext cx="6741903" cy="4357661"/>
          </a:xfrm>
        </p:spPr>
        <p:txBody>
          <a:bodyPr>
            <a:normAutofit/>
          </a:bodyPr>
          <a:lstStyle/>
          <a:p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Universal</a:t>
            </a: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aplican para todos los países, ricos o pobres; y se adaptan a diversas realidades.</a:t>
            </a:r>
          </a:p>
          <a:p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Transformativa</a:t>
            </a: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cambiará nuestros estilos de vida y la forma de hacer negocios. </a:t>
            </a:r>
          </a:p>
          <a:p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Inclusiva</a:t>
            </a: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una Agenda de las personas para las personas. </a:t>
            </a:r>
          </a:p>
          <a:p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Integral</a:t>
            </a: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ningún objetivo es más importante que el otro.</a:t>
            </a:r>
          </a:p>
          <a:p>
            <a:r>
              <a:rPr lang="es-MX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Hands</a:t>
            </a:r>
            <a:r>
              <a:rPr lang="es-MX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planes concretos sobre cómo cambiar las cosas, cómo financiarlas y cómo asegurarse que nadie quede atrás. </a:t>
            </a:r>
          </a:p>
          <a:p>
            <a:pPr lvl="0"/>
            <a:r>
              <a:rPr lang="es-P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Ambiciosa</a:t>
            </a:r>
            <a:r>
              <a:rPr lang="es-P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los objetivos son </a:t>
            </a:r>
            <a:r>
              <a:rPr lang="es-P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amplios e  </a:t>
            </a:r>
            <a:r>
              <a:rPr lang="es-P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 diversos intereses y perspectivas.</a:t>
            </a: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1343608" y="858189"/>
            <a:ext cx="3770500" cy="5761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Características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2034" y="1236542"/>
            <a:ext cx="1125272" cy="9641"/>
          </a:xfrm>
          <a:prstGeom prst="line">
            <a:avLst/>
          </a:prstGeom>
          <a:ln w="28575">
            <a:solidFill>
              <a:srgbClr val="FFC000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201313" y="1137521"/>
            <a:ext cx="132497" cy="180000"/>
          </a:xfrm>
          <a:prstGeom prst="ellipse">
            <a:avLst/>
          </a:prstGeom>
          <a:solidFill>
            <a:srgbClr val="FFC000"/>
          </a:solidFill>
          <a:ln w="254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33" y="6015740"/>
            <a:ext cx="923380" cy="75358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3151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426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 smtClean="0">
                <a:latin typeface="+mj-lt"/>
                <a:ea typeface="+mj-ea"/>
                <a:cs typeface="+mj-cs"/>
              </a:rPr>
              <a:t>Agenda </a:t>
            </a:r>
            <a:r>
              <a:rPr lang="en-US" dirty="0">
                <a:latin typeface="+mj-lt"/>
                <a:ea typeface="+mj-ea"/>
                <a:cs typeface="+mj-cs"/>
              </a:rPr>
              <a:t>2030</a:t>
            </a:r>
            <a:br>
              <a:rPr lang="en-US" dirty="0">
                <a:latin typeface="+mj-lt"/>
                <a:ea typeface="+mj-ea"/>
                <a:cs typeface="+mj-cs"/>
              </a:rPr>
            </a:b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254" y="4583340"/>
            <a:ext cx="6400800" cy="892174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1"/>
                </a:solidFill>
                <a:ea typeface="+mn-ea"/>
                <a:cs typeface="+mn-cs"/>
              </a:rPr>
              <a:t>Eijkemans, Dra. Gerry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1"/>
                </a:solidFill>
                <a:ea typeface="+mn-ea"/>
                <a:cs typeface="+mn-cs"/>
              </a:rPr>
              <a:t>Representante OPS/OMS </a:t>
            </a:r>
            <a:r>
              <a:rPr lang="es-MX" dirty="0" err="1" smtClean="0">
                <a:solidFill>
                  <a:schemeClr val="tx1"/>
                </a:solidFill>
                <a:ea typeface="+mn-ea"/>
                <a:cs typeface="+mn-cs"/>
              </a:rPr>
              <a:t>Mexico</a:t>
            </a:r>
            <a:r>
              <a:rPr lang="es-MX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endParaRPr lang="es-MX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39272" y="806329"/>
            <a:ext cx="2568765" cy="2372781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33" y="5762588"/>
            <a:ext cx="1233570" cy="1006740"/>
          </a:xfrm>
          <a:prstGeom prst="rect">
            <a:avLst/>
          </a:prstGeom>
          <a:solidFill>
            <a:srgbClr val="00B0F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877" y="1"/>
            <a:ext cx="6394247" cy="61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38063"/>
            <a:ext cx="7886700" cy="1325563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Articularemos esfuerzos para hacer los ODS realidad en un plazo de 15 años. 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52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62" y="111873"/>
            <a:ext cx="8899072" cy="65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La Salud en los ODS</a:t>
            </a:r>
            <a:endParaRPr lang="es-DO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2129589"/>
            <a:ext cx="8229600" cy="3799726"/>
          </a:xfrm>
        </p:spPr>
        <p:txBody>
          <a:bodyPr/>
          <a:lstStyle/>
          <a:p>
            <a:r>
              <a:rPr lang="es-DO" sz="2400" dirty="0" smtClean="0">
                <a:solidFill>
                  <a:srgbClr val="0070C0"/>
                </a:solidFill>
              </a:rPr>
              <a:t>Aunque hay un Objetivo de Desarrollo que es específico para salud, ODS 3, </a:t>
            </a:r>
            <a:r>
              <a:rPr lang="es-DO" sz="2400" dirty="0" smtClean="0">
                <a:solidFill>
                  <a:srgbClr val="FF0000"/>
                </a:solidFill>
              </a:rPr>
              <a:t>14</a:t>
            </a:r>
            <a:r>
              <a:rPr lang="es-DO" sz="2400" dirty="0" smtClean="0">
                <a:solidFill>
                  <a:srgbClr val="0070C0"/>
                </a:solidFill>
              </a:rPr>
              <a:t> de los 17 objetivos y en </a:t>
            </a:r>
            <a:r>
              <a:rPr lang="es-DO" sz="2400" dirty="0" smtClean="0">
                <a:solidFill>
                  <a:srgbClr val="FF0000"/>
                </a:solidFill>
              </a:rPr>
              <a:t>38</a:t>
            </a:r>
            <a:r>
              <a:rPr lang="es-DO" sz="2400" dirty="0" smtClean="0">
                <a:solidFill>
                  <a:srgbClr val="0070C0"/>
                </a:solidFill>
              </a:rPr>
              <a:t> de las 169 metas están directamente relacionados con la salud.</a:t>
            </a:r>
          </a:p>
          <a:p>
            <a:endParaRPr lang="es-DO" sz="2400" b="1" dirty="0">
              <a:solidFill>
                <a:srgbClr val="0070C0"/>
              </a:solidFill>
            </a:endParaRPr>
          </a:p>
          <a:p>
            <a:r>
              <a:rPr lang="es-DO" sz="2400" b="1" dirty="0" smtClean="0">
                <a:solidFill>
                  <a:srgbClr val="0070C0"/>
                </a:solidFill>
              </a:rPr>
              <a:t>ODS 3</a:t>
            </a:r>
            <a:r>
              <a:rPr lang="es-DO" sz="2400" b="1" dirty="0">
                <a:solidFill>
                  <a:srgbClr val="0070C0"/>
                </a:solidFill>
              </a:rPr>
              <a:t>: </a:t>
            </a:r>
            <a:r>
              <a:rPr lang="es-DO" sz="2400" b="1" dirty="0" smtClean="0">
                <a:solidFill>
                  <a:srgbClr val="0070C0"/>
                </a:solidFill>
              </a:rPr>
              <a:t>Garantizar </a:t>
            </a:r>
            <a:r>
              <a:rPr lang="es-DO" sz="2400" b="1" dirty="0">
                <a:solidFill>
                  <a:srgbClr val="0070C0"/>
                </a:solidFill>
              </a:rPr>
              <a:t>una vida sana y promover el bienestar para todos en todas las edades.</a:t>
            </a:r>
          </a:p>
          <a:p>
            <a:endParaRPr lang="es-DO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0" y="6265875"/>
            <a:ext cx="469900" cy="365125"/>
          </a:xfrm>
          <a:prstGeom prst="rect">
            <a:avLst/>
          </a:prstGeom>
        </p:spPr>
        <p:txBody>
          <a:bodyPr/>
          <a:lstStyle/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48840116"/>
              </p:ext>
            </p:extLst>
          </p:nvPr>
        </p:nvGraphicFramePr>
        <p:xfrm>
          <a:off x="-1313" y="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59" y="19878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58" y="329210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45" y="1291422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63" y="2659731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99" y="4094919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45" y="5305541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38" y="5977175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49" y="6018924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39" y="5264019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96" y="4092803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08" y="2650691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09" y="1300947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88" y="365178"/>
            <a:ext cx="6192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3566150" y="2797140"/>
            <a:ext cx="1402210" cy="864000"/>
            <a:chOff x="3926958" y="16720"/>
            <a:chExt cx="1051590" cy="612001"/>
          </a:xfrm>
        </p:grpSpPr>
        <p:sp>
          <p:nvSpPr>
            <p:cNvPr id="18" name="17 Rectángulo redondeado"/>
            <p:cNvSpPr/>
            <p:nvPr/>
          </p:nvSpPr>
          <p:spPr>
            <a:xfrm>
              <a:off x="3926958" y="16720"/>
              <a:ext cx="1051590" cy="61200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3956832" y="46595"/>
              <a:ext cx="991840" cy="552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Buena </a:t>
              </a:r>
              <a:r>
                <a:rPr lang="es-E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salud</a:t>
              </a: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03" y="2800350"/>
            <a:ext cx="864000" cy="8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10730"/>
            <a:ext cx="8229600" cy="8167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3200" b="1" dirty="0">
                <a:latin typeface="+mj-lt"/>
              </a:rPr>
              <a:t>Objetivos de Desarrollo Sostenible relacionados con la salud </a:t>
            </a:r>
            <a:endParaRPr lang="es-DO" sz="3200" b="1" dirty="0"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0264" y="1331774"/>
            <a:ext cx="8229600" cy="4881136"/>
          </a:xfrm>
        </p:spPr>
        <p:txBody>
          <a:bodyPr/>
          <a:lstStyle/>
          <a:p>
            <a:pPr marL="0" indent="0">
              <a:buNone/>
            </a:pPr>
            <a:r>
              <a:rPr lang="es-DO" b="1" dirty="0">
                <a:solidFill>
                  <a:srgbClr val="0070C0"/>
                </a:solidFill>
              </a:rPr>
              <a:t>ODS 1- Poner fin a la pobreza en todas sus formas en todo el </a:t>
            </a:r>
            <a:r>
              <a:rPr lang="es-DO" b="1" dirty="0" smtClean="0">
                <a:solidFill>
                  <a:srgbClr val="0070C0"/>
                </a:solidFill>
              </a:rPr>
              <a:t>mundo</a:t>
            </a:r>
            <a:r>
              <a:rPr lang="es-CO" dirty="0" smtClean="0">
                <a:solidFill>
                  <a:srgbClr val="0070C0"/>
                </a:solidFill>
              </a:rPr>
              <a:t> Protección </a:t>
            </a:r>
            <a:r>
              <a:rPr lang="es-CO" dirty="0">
                <a:solidFill>
                  <a:srgbClr val="0070C0"/>
                </a:solidFill>
              </a:rPr>
              <a:t>social para </a:t>
            </a:r>
            <a:r>
              <a:rPr lang="es-CO" dirty="0" smtClean="0">
                <a:solidFill>
                  <a:srgbClr val="0070C0"/>
                </a:solidFill>
              </a:rPr>
              <a:t>todos y amplia cobertura para los </a:t>
            </a:r>
            <a:r>
              <a:rPr lang="es-CO" dirty="0">
                <a:solidFill>
                  <a:srgbClr val="0070C0"/>
                </a:solidFill>
              </a:rPr>
              <a:t>pobres y los vulnerables</a:t>
            </a:r>
            <a:r>
              <a:rPr lang="es-CO" dirty="0" smtClean="0">
                <a:solidFill>
                  <a:srgbClr val="0070C0"/>
                </a:solidFill>
              </a:rPr>
              <a:t>.</a:t>
            </a:r>
          </a:p>
          <a:p>
            <a:r>
              <a:rPr lang="es-CO" sz="1800" dirty="0" smtClean="0">
                <a:solidFill>
                  <a:schemeClr val="tx1"/>
                </a:solidFill>
              </a:rPr>
              <a:t>1.3 Sistema de protección social y cobertura </a:t>
            </a:r>
          </a:p>
          <a:p>
            <a:r>
              <a:rPr lang="es-CO" sz="1800" dirty="0" smtClean="0">
                <a:solidFill>
                  <a:schemeClr val="tx1"/>
                </a:solidFill>
              </a:rPr>
              <a:t>1.5  Reducir  la vulnerabilidad  </a:t>
            </a:r>
            <a:r>
              <a:rPr lang="es-CO" sz="1800" dirty="0">
                <a:solidFill>
                  <a:schemeClr val="tx1"/>
                </a:solidFill>
              </a:rPr>
              <a:t>exposición y vulnerabilidad a los fenómenos extremos relacionados con el clima y otras crisis y desastres económicos, sociales y </a:t>
            </a:r>
            <a:r>
              <a:rPr lang="es-CO" sz="1800" dirty="0" smtClean="0">
                <a:solidFill>
                  <a:schemeClr val="tx1"/>
                </a:solidFill>
              </a:rPr>
              <a:t>ambientales</a:t>
            </a:r>
            <a:r>
              <a:rPr lang="es-CO" sz="1800" dirty="0" smtClean="0">
                <a:solidFill>
                  <a:srgbClr val="0070C0"/>
                </a:solidFill>
              </a:rPr>
              <a:t>.</a:t>
            </a:r>
            <a:endParaRPr lang="es-DO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DO" b="1" dirty="0" smtClean="0">
                <a:solidFill>
                  <a:srgbClr val="0070C0"/>
                </a:solidFill>
              </a:rPr>
              <a:t>ODS 2</a:t>
            </a:r>
            <a:r>
              <a:rPr lang="es-DO" b="1" dirty="0">
                <a:solidFill>
                  <a:srgbClr val="0070C0"/>
                </a:solidFill>
              </a:rPr>
              <a:t>: Poner fin al hambre, lograr la seguridad alimentaria y la mejora de la nutrición, y promover la agricultura </a:t>
            </a:r>
            <a:r>
              <a:rPr lang="es-DO" b="1" dirty="0" smtClean="0">
                <a:solidFill>
                  <a:srgbClr val="0070C0"/>
                </a:solidFill>
              </a:rPr>
              <a:t>sostenible. </a:t>
            </a:r>
          </a:p>
          <a:p>
            <a:r>
              <a:rPr lang="es-CO" sz="1800" dirty="0" smtClean="0">
                <a:solidFill>
                  <a:schemeClr val="tx1"/>
                </a:solidFill>
              </a:rPr>
              <a:t>2.1</a:t>
            </a:r>
            <a:r>
              <a:rPr lang="es-CO" sz="1800" dirty="0">
                <a:solidFill>
                  <a:schemeClr val="tx1"/>
                </a:solidFill>
              </a:rPr>
              <a:t>. Procurar para todos una alimentación sana, nutritiva y suficiente incluyendo a los infantes.</a:t>
            </a:r>
          </a:p>
          <a:p>
            <a:r>
              <a:rPr lang="es-CO" sz="1800" dirty="0">
                <a:solidFill>
                  <a:schemeClr val="tx1"/>
                </a:solidFill>
              </a:rPr>
              <a:t>2.2. Terminar </a:t>
            </a:r>
            <a:r>
              <a:rPr lang="es-CO" sz="1800" dirty="0" smtClean="0">
                <a:solidFill>
                  <a:schemeClr val="tx1"/>
                </a:solidFill>
              </a:rPr>
              <a:t>con todas </a:t>
            </a:r>
            <a:r>
              <a:rPr lang="es-CO" sz="1800" dirty="0">
                <a:solidFill>
                  <a:schemeClr val="tx1"/>
                </a:solidFill>
              </a:rPr>
              <a:t>las formas de malnutrición</a:t>
            </a:r>
          </a:p>
          <a:p>
            <a:endParaRPr lang="es-CO" b="1" dirty="0"/>
          </a:p>
          <a:p>
            <a:endParaRPr lang="es-DO" dirty="0"/>
          </a:p>
        </p:txBody>
      </p:sp>
      <p:pic>
        <p:nvPicPr>
          <p:cNvPr id="5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0183"/>
            <a:ext cx="671526" cy="895368"/>
          </a:xfrm>
          <a:prstGeom prst="rect">
            <a:avLst/>
          </a:prstGeom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" y="4014835"/>
            <a:ext cx="703763" cy="93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264" y="-1"/>
            <a:ext cx="8229600" cy="10120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2800" b="1" dirty="0" smtClean="0">
                <a:latin typeface="+mj-lt"/>
              </a:rPr>
              <a:t>Continuación: Objetivos </a:t>
            </a:r>
            <a:r>
              <a:rPr lang="es-CO" sz="2800" b="1" dirty="0">
                <a:latin typeface="+mj-lt"/>
              </a:rPr>
              <a:t>de Desarrollo Sostenible relacionados con la salud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47566"/>
            <a:ext cx="8229600" cy="4881750"/>
          </a:xfrm>
        </p:spPr>
        <p:txBody>
          <a:bodyPr/>
          <a:lstStyle/>
          <a:p>
            <a:pPr marL="0" indent="0">
              <a:buNone/>
            </a:pPr>
            <a:r>
              <a:rPr lang="es-CO" b="1" dirty="0">
                <a:solidFill>
                  <a:srgbClr val="0070C0"/>
                </a:solidFill>
              </a:rPr>
              <a:t>ODS3: Garantizar una vida sana y promover el bienestar para todos en todas las edades</a:t>
            </a:r>
          </a:p>
          <a:p>
            <a:r>
              <a:rPr lang="es-CO" sz="1700" dirty="0" smtClean="0">
                <a:solidFill>
                  <a:schemeClr val="tx1"/>
                </a:solidFill>
              </a:rPr>
              <a:t>3.1 Mortalidad materna</a:t>
            </a:r>
          </a:p>
          <a:p>
            <a:r>
              <a:rPr lang="es-CO" sz="1700" dirty="0" smtClean="0">
                <a:solidFill>
                  <a:schemeClr val="tx1"/>
                </a:solidFill>
              </a:rPr>
              <a:t>3.2 Mortalidad infantil</a:t>
            </a:r>
          </a:p>
          <a:p>
            <a:r>
              <a:rPr lang="es-CO" sz="1700" dirty="0" smtClean="0">
                <a:solidFill>
                  <a:schemeClr val="tx1"/>
                </a:solidFill>
              </a:rPr>
              <a:t>3.3 Enfermedades transmisibles: sida, </a:t>
            </a:r>
            <a:r>
              <a:rPr lang="es-CO" sz="1700" dirty="0">
                <a:solidFill>
                  <a:schemeClr val="tx1"/>
                </a:solidFill>
              </a:rPr>
              <a:t>la tuberculosis, la </a:t>
            </a:r>
            <a:r>
              <a:rPr lang="es-CO" sz="1700" dirty="0" smtClean="0">
                <a:solidFill>
                  <a:schemeClr val="tx1"/>
                </a:solidFill>
              </a:rPr>
              <a:t>malaria, las </a:t>
            </a:r>
            <a:r>
              <a:rPr lang="es-CO" sz="1700" dirty="0">
                <a:solidFill>
                  <a:schemeClr val="tx1"/>
                </a:solidFill>
              </a:rPr>
              <a:t>enfermedades tropicales </a:t>
            </a:r>
            <a:r>
              <a:rPr lang="es-CO" sz="1700" dirty="0" smtClean="0">
                <a:solidFill>
                  <a:schemeClr val="tx1"/>
                </a:solidFill>
              </a:rPr>
              <a:t>desatendidas, enfermedades transmitidas por agua y </a:t>
            </a:r>
            <a:r>
              <a:rPr lang="es-CO" sz="1700" dirty="0">
                <a:solidFill>
                  <a:schemeClr val="tx1"/>
                </a:solidFill>
              </a:rPr>
              <a:t>combatir la </a:t>
            </a:r>
            <a:r>
              <a:rPr lang="es-CO" sz="1700" dirty="0" smtClean="0">
                <a:solidFill>
                  <a:schemeClr val="tx1"/>
                </a:solidFill>
              </a:rPr>
              <a:t>hepatitis.</a:t>
            </a:r>
          </a:p>
          <a:p>
            <a:r>
              <a:rPr lang="es-CO" sz="1700" dirty="0" smtClean="0">
                <a:solidFill>
                  <a:schemeClr val="tx1"/>
                </a:solidFill>
              </a:rPr>
              <a:t>3.4 Salud mental</a:t>
            </a:r>
          </a:p>
          <a:p>
            <a:r>
              <a:rPr lang="es-CO" sz="1700" dirty="0" smtClean="0">
                <a:solidFill>
                  <a:schemeClr val="tx1"/>
                </a:solidFill>
              </a:rPr>
              <a:t>3.5 Sustancias adictivas y consumo nocivo de alcohol</a:t>
            </a:r>
          </a:p>
          <a:p>
            <a:r>
              <a:rPr lang="es-CO" sz="1700" dirty="0" smtClean="0">
                <a:solidFill>
                  <a:schemeClr val="tx1"/>
                </a:solidFill>
              </a:rPr>
              <a:t>3.6 Accidentes de tráfico </a:t>
            </a:r>
          </a:p>
          <a:p>
            <a:r>
              <a:rPr lang="es-CO" sz="1700" dirty="0" smtClean="0">
                <a:solidFill>
                  <a:schemeClr val="tx1"/>
                </a:solidFill>
              </a:rPr>
              <a:t>3.7 Salud sexual y reproductiva</a:t>
            </a:r>
          </a:p>
          <a:p>
            <a:r>
              <a:rPr lang="es-CO" sz="1700" dirty="0" smtClean="0">
                <a:solidFill>
                  <a:schemeClr val="tx1"/>
                </a:solidFill>
              </a:rPr>
              <a:t>3.8 Cobertura Sanitaria Universal</a:t>
            </a:r>
          </a:p>
          <a:p>
            <a:r>
              <a:rPr lang="es-CO" sz="1700" dirty="0" smtClean="0">
                <a:solidFill>
                  <a:schemeClr val="tx1"/>
                </a:solidFill>
              </a:rPr>
              <a:t>3.10 Contaminación de aire, agua y suelo</a:t>
            </a:r>
          </a:p>
          <a:p>
            <a:r>
              <a:rPr lang="es-CO" sz="1700" dirty="0" smtClean="0">
                <a:solidFill>
                  <a:schemeClr val="tx1"/>
                </a:solidFill>
              </a:rPr>
              <a:t>3a  3b, 3c y 3d -  CMCT, desarrollo de nuevas vacunas, acceso a medicamentos esenciales, incremento del financiamiento en salud </a:t>
            </a:r>
            <a:r>
              <a:rPr lang="es-CO" sz="1700" dirty="0">
                <a:solidFill>
                  <a:schemeClr val="tx1"/>
                </a:solidFill>
              </a:rPr>
              <a:t>y  alerta temprana, reducción </a:t>
            </a:r>
            <a:r>
              <a:rPr lang="es-CO" sz="1700" dirty="0" smtClean="0">
                <a:solidFill>
                  <a:schemeClr val="tx1"/>
                </a:solidFill>
              </a:rPr>
              <a:t>y </a:t>
            </a:r>
            <a:r>
              <a:rPr lang="es-CO" sz="1700" dirty="0">
                <a:solidFill>
                  <a:schemeClr val="tx1"/>
                </a:solidFill>
              </a:rPr>
              <a:t>gestión de los riesgos para la salud nacional y mundial </a:t>
            </a:r>
          </a:p>
        </p:txBody>
      </p:sp>
      <p:pic>
        <p:nvPicPr>
          <p:cNvPr id="5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711" y="1128752"/>
            <a:ext cx="858154" cy="11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97151"/>
            <a:ext cx="8322816" cy="639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2800" b="1" dirty="0">
                <a:effectLst/>
                <a:latin typeface="+mj-lt"/>
              </a:rPr>
              <a:t>Continuación: Objetivos de Desarrollo Sostenible relacionados con la salud </a:t>
            </a:r>
            <a:endParaRPr lang="es-CO" sz="2800" dirty="0">
              <a:effectLst/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1473" y="1269509"/>
            <a:ext cx="8229600" cy="4792973"/>
          </a:xfrm>
        </p:spPr>
        <p:txBody>
          <a:bodyPr/>
          <a:lstStyle/>
          <a:p>
            <a:pPr marL="0" indent="0">
              <a:buNone/>
            </a:pPr>
            <a:r>
              <a:rPr lang="es-CO" b="1" dirty="0">
                <a:solidFill>
                  <a:srgbClr val="0070C0"/>
                </a:solidFill>
              </a:rPr>
              <a:t>ODS4: Garantizar una educación inclusiva, equitativa y de calidad y promover oportunidades de aprendizaje durante toda la vida para todos.</a:t>
            </a:r>
          </a:p>
          <a:p>
            <a:r>
              <a:rPr lang="es-CO" sz="1800" dirty="0">
                <a:solidFill>
                  <a:schemeClr val="tx1"/>
                </a:solidFill>
              </a:rPr>
              <a:t>4.5 </a:t>
            </a:r>
            <a:r>
              <a:rPr lang="es-CO" sz="1800" dirty="0" smtClean="0">
                <a:solidFill>
                  <a:schemeClr val="tx1"/>
                </a:solidFill>
              </a:rPr>
              <a:t>Eliminar </a:t>
            </a:r>
            <a:r>
              <a:rPr lang="es-CO" sz="1800" dirty="0">
                <a:solidFill>
                  <a:schemeClr val="tx1"/>
                </a:solidFill>
              </a:rPr>
              <a:t>las disparidades de género en la </a:t>
            </a:r>
            <a:r>
              <a:rPr lang="es-CO" sz="1800" dirty="0" smtClean="0">
                <a:solidFill>
                  <a:schemeClr val="tx1"/>
                </a:solidFill>
              </a:rPr>
              <a:t>educación.</a:t>
            </a:r>
          </a:p>
          <a:p>
            <a:r>
              <a:rPr lang="es-CO" sz="1800" dirty="0" smtClean="0">
                <a:solidFill>
                  <a:schemeClr val="tx1"/>
                </a:solidFill>
              </a:rPr>
              <a:t>4.a </a:t>
            </a:r>
            <a:r>
              <a:rPr lang="es-CO" sz="1800" dirty="0">
                <a:solidFill>
                  <a:schemeClr val="tx1"/>
                </a:solidFill>
              </a:rPr>
              <a:t>Construir y adecuar instalaciones escolares que respondan a las necesidades de los niños y las personas </a:t>
            </a:r>
            <a:r>
              <a:rPr lang="es-CO" sz="1800" dirty="0" smtClean="0">
                <a:solidFill>
                  <a:schemeClr val="tx1"/>
                </a:solidFill>
              </a:rPr>
              <a:t>discapacitadas</a:t>
            </a:r>
            <a:r>
              <a:rPr lang="es-CO" sz="2000" dirty="0" smtClean="0">
                <a:solidFill>
                  <a:schemeClr val="tx1"/>
                </a:solidFill>
              </a:rPr>
              <a:t>.</a:t>
            </a:r>
            <a:endParaRPr lang="es-C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rgbClr val="0070C0"/>
                </a:solidFill>
              </a:rPr>
              <a:t>ODS 5: </a:t>
            </a:r>
            <a:r>
              <a:rPr lang="es-CO" b="1" dirty="0">
                <a:solidFill>
                  <a:srgbClr val="0070C0"/>
                </a:solidFill>
              </a:rPr>
              <a:t>Lograr la igualdad entre los géneros y empoderar a todas las mujeres y las niñas</a:t>
            </a:r>
          </a:p>
          <a:p>
            <a:r>
              <a:rPr lang="es-CO" sz="1800" dirty="0" smtClean="0">
                <a:solidFill>
                  <a:schemeClr val="tx1"/>
                </a:solidFill>
              </a:rPr>
              <a:t>5.2 </a:t>
            </a:r>
            <a:r>
              <a:rPr lang="es-CO" sz="1800" dirty="0">
                <a:solidFill>
                  <a:schemeClr val="tx1"/>
                </a:solidFill>
              </a:rPr>
              <a:t>Eliminar todas las formas de violencia contra las mujeres y las </a:t>
            </a:r>
            <a:r>
              <a:rPr lang="es-CO" sz="1800" dirty="0" smtClean="0">
                <a:solidFill>
                  <a:schemeClr val="tx1"/>
                </a:solidFill>
              </a:rPr>
              <a:t>niñas.</a:t>
            </a:r>
          </a:p>
          <a:p>
            <a:r>
              <a:rPr lang="es-CO" sz="1800" dirty="0" smtClean="0">
                <a:solidFill>
                  <a:schemeClr val="tx1"/>
                </a:solidFill>
              </a:rPr>
              <a:t>5.3 </a:t>
            </a:r>
            <a:r>
              <a:rPr lang="es-CO" sz="1800" dirty="0">
                <a:solidFill>
                  <a:schemeClr val="tx1"/>
                </a:solidFill>
              </a:rPr>
              <a:t>Eliminar todas las prácticas perjudiciales, como el matrimonio infantil, el matrimonio precoz y el matrimonio forzoso, así como la mutilación genital </a:t>
            </a:r>
            <a:r>
              <a:rPr lang="es-CO" sz="1800" dirty="0" smtClean="0">
                <a:solidFill>
                  <a:schemeClr val="tx1"/>
                </a:solidFill>
              </a:rPr>
              <a:t>femenina.</a:t>
            </a:r>
            <a:endParaRPr lang="es-CO" sz="1800" dirty="0">
              <a:solidFill>
                <a:schemeClr val="tx1"/>
              </a:solidFill>
            </a:endParaRPr>
          </a:p>
          <a:p>
            <a:r>
              <a:rPr lang="es-CO" sz="1800" dirty="0">
                <a:solidFill>
                  <a:schemeClr val="tx1"/>
                </a:solidFill>
              </a:rPr>
              <a:t> 5.6 Garantizar el acceso universal a la salud sexual y reproductiva y los derechos </a:t>
            </a:r>
            <a:r>
              <a:rPr lang="es-CO" sz="1800" dirty="0" smtClean="0">
                <a:solidFill>
                  <a:schemeClr val="tx1"/>
                </a:solidFill>
              </a:rPr>
              <a:t>reproductivos</a:t>
            </a:r>
            <a:r>
              <a:rPr lang="es-CO" sz="1800" dirty="0" smtClean="0">
                <a:solidFill>
                  <a:srgbClr val="0070C0"/>
                </a:solidFill>
              </a:rPr>
              <a:t>.</a:t>
            </a:r>
            <a:endParaRPr lang="es-CO" sz="1800" dirty="0">
              <a:solidFill>
                <a:srgbClr val="0070C0"/>
              </a:solidFill>
            </a:endParaRPr>
          </a:p>
        </p:txBody>
      </p:sp>
      <p:pic>
        <p:nvPicPr>
          <p:cNvPr id="5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09" y="1191500"/>
            <a:ext cx="686582" cy="915443"/>
          </a:xfrm>
          <a:prstGeom prst="rect">
            <a:avLst/>
          </a:prstGeom>
        </p:spPr>
      </p:pic>
      <p:pic>
        <p:nvPicPr>
          <p:cNvPr id="6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09" y="3519813"/>
            <a:ext cx="686582" cy="9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"/>
            <a:ext cx="8229600" cy="9018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2800" b="1" dirty="0">
                <a:solidFill>
                  <a:srgbClr val="2F5897"/>
                </a:solidFill>
                <a:latin typeface="Century Gothic"/>
              </a:rPr>
              <a:t>Continuación: Objetivos de Desarrollo Sostenible relacionados con la salud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002083"/>
            <a:ext cx="8229600" cy="5628616"/>
          </a:xfrm>
        </p:spPr>
        <p:txBody>
          <a:bodyPr/>
          <a:lstStyle/>
          <a:p>
            <a:pPr marL="0" indent="0">
              <a:buNone/>
            </a:pPr>
            <a:r>
              <a:rPr lang="es-CO" sz="2300" b="1" dirty="0" smtClean="0">
                <a:solidFill>
                  <a:srgbClr val="0070C0"/>
                </a:solidFill>
              </a:rPr>
              <a:t>ODS 6: Garantizar </a:t>
            </a:r>
            <a:r>
              <a:rPr lang="es-CO" sz="2300" b="1" dirty="0">
                <a:solidFill>
                  <a:srgbClr val="0070C0"/>
                </a:solidFill>
              </a:rPr>
              <a:t>la disponibilidad de agua y su gestión sostenible y el saneamiento para todos</a:t>
            </a:r>
          </a:p>
          <a:p>
            <a:r>
              <a:rPr lang="es-CO" sz="2000" dirty="0" smtClean="0">
                <a:solidFill>
                  <a:schemeClr val="tx1"/>
                </a:solidFill>
              </a:rPr>
              <a:t>6.1 Acceso </a:t>
            </a:r>
            <a:r>
              <a:rPr lang="es-CO" sz="2000" dirty="0">
                <a:solidFill>
                  <a:schemeClr val="tx1"/>
                </a:solidFill>
              </a:rPr>
              <a:t>universal y equitativo a agua potable </a:t>
            </a:r>
            <a:r>
              <a:rPr lang="es-CO" sz="2000" dirty="0" smtClean="0">
                <a:solidFill>
                  <a:schemeClr val="tx1"/>
                </a:solidFill>
              </a:rPr>
              <a:t>segura.</a:t>
            </a:r>
          </a:p>
          <a:p>
            <a:r>
              <a:rPr lang="es-CO" sz="2000" dirty="0" smtClean="0">
                <a:solidFill>
                  <a:schemeClr val="tx1"/>
                </a:solidFill>
              </a:rPr>
              <a:t>6.2 Acceso </a:t>
            </a:r>
            <a:r>
              <a:rPr lang="es-CO" sz="2000" dirty="0">
                <a:solidFill>
                  <a:schemeClr val="tx1"/>
                </a:solidFill>
              </a:rPr>
              <a:t>equitativo a servicios de saneamiento e </a:t>
            </a:r>
            <a:r>
              <a:rPr lang="es-CO" sz="2000" dirty="0" smtClean="0">
                <a:solidFill>
                  <a:schemeClr val="tx1"/>
                </a:solidFill>
              </a:rPr>
              <a:t>higiene. </a:t>
            </a:r>
            <a:endParaRPr lang="es-C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sz="1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CO" sz="2300" b="1" dirty="0" smtClean="0">
                <a:solidFill>
                  <a:srgbClr val="0070C0"/>
                </a:solidFill>
              </a:rPr>
              <a:t>ODS 7: </a:t>
            </a:r>
            <a:r>
              <a:rPr lang="es-CO" sz="2300" b="1" dirty="0">
                <a:solidFill>
                  <a:srgbClr val="0070C0"/>
                </a:solidFill>
              </a:rPr>
              <a:t>Garantizar el acceso a una energía asequible, segura, sostenible y moderna para todos</a:t>
            </a:r>
          </a:p>
          <a:p>
            <a:r>
              <a:rPr lang="es-CO" sz="1800" dirty="0" smtClean="0">
                <a:solidFill>
                  <a:schemeClr val="tx1"/>
                </a:solidFill>
              </a:rPr>
              <a:t>7.1 Acceso </a:t>
            </a:r>
            <a:r>
              <a:rPr lang="es-CO" sz="1800" dirty="0">
                <a:solidFill>
                  <a:schemeClr val="tx1"/>
                </a:solidFill>
              </a:rPr>
              <a:t>universal a servicios de </a:t>
            </a:r>
            <a:r>
              <a:rPr lang="es-CO" sz="1800" dirty="0" smtClean="0">
                <a:solidFill>
                  <a:schemeClr val="tx1"/>
                </a:solidFill>
              </a:rPr>
              <a:t>energía</a:t>
            </a:r>
            <a:r>
              <a:rPr lang="es-CO" sz="1800" dirty="0" smtClean="0">
                <a:solidFill>
                  <a:srgbClr val="0070C0"/>
                </a:solidFill>
              </a:rPr>
              <a:t>.</a:t>
            </a:r>
          </a:p>
          <a:p>
            <a:endParaRPr lang="es-CO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CO" sz="2300" b="1" dirty="0">
                <a:solidFill>
                  <a:srgbClr val="0070C0"/>
                </a:solidFill>
              </a:rPr>
              <a:t>ODS  8. Promover el crecimiento económico sostenido, inclusivo y sostenible, el empleo pleno y productivo y el trabajo decente para todos</a:t>
            </a:r>
          </a:p>
          <a:p>
            <a:r>
              <a:rPr lang="es-CO" sz="1800" dirty="0">
                <a:solidFill>
                  <a:schemeClr val="tx1"/>
                </a:solidFill>
              </a:rPr>
              <a:t>8.5 Trabajo decente </a:t>
            </a:r>
          </a:p>
          <a:p>
            <a:r>
              <a:rPr lang="es-CO" sz="1800" dirty="0">
                <a:solidFill>
                  <a:schemeClr val="tx1"/>
                </a:solidFill>
              </a:rPr>
              <a:t>8.7 Trabajo infantil</a:t>
            </a:r>
          </a:p>
          <a:p>
            <a:r>
              <a:rPr lang="es-CO" sz="1800" dirty="0">
                <a:solidFill>
                  <a:schemeClr val="tx1"/>
                </a:solidFill>
              </a:rPr>
              <a:t>8.8 Entorno de trabajo seguro y protegido</a:t>
            </a:r>
            <a:r>
              <a:rPr lang="es-CO" dirty="0">
                <a:solidFill>
                  <a:schemeClr val="tx1"/>
                </a:solidFill>
              </a:rPr>
              <a:t>.</a:t>
            </a:r>
          </a:p>
          <a:p>
            <a:endParaRPr lang="es-CO" dirty="0"/>
          </a:p>
        </p:txBody>
      </p:sp>
      <p:pic>
        <p:nvPicPr>
          <p:cNvPr id="5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34" y="901875"/>
            <a:ext cx="698466" cy="931288"/>
          </a:xfrm>
          <a:prstGeom prst="rect">
            <a:avLst/>
          </a:prstGeom>
        </p:spPr>
      </p:pic>
      <p:pic>
        <p:nvPicPr>
          <p:cNvPr id="6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38" y="2716470"/>
            <a:ext cx="679457" cy="905943"/>
          </a:xfrm>
          <a:prstGeom prst="rect">
            <a:avLst/>
          </a:prstGeom>
        </p:spPr>
      </p:pic>
      <p:pic>
        <p:nvPicPr>
          <p:cNvPr id="7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95" y="4223943"/>
            <a:ext cx="688670" cy="9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37474"/>
            <a:ext cx="8229600" cy="12783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2800" b="1" dirty="0">
                <a:solidFill>
                  <a:srgbClr val="2F5897"/>
                </a:solidFill>
                <a:latin typeface="Century Gothic"/>
              </a:rPr>
              <a:t>Continuación: Objetivos de Desarrollo Sostenible relacionados con la salud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4218" y="940910"/>
            <a:ext cx="8229600" cy="5722937"/>
          </a:xfrm>
        </p:spPr>
        <p:txBody>
          <a:bodyPr/>
          <a:lstStyle/>
          <a:p>
            <a:pPr marL="0" indent="0">
              <a:buNone/>
            </a:pPr>
            <a:r>
              <a:rPr lang="es-CO" sz="2300" b="1" dirty="0" smtClean="0">
                <a:solidFill>
                  <a:srgbClr val="0070C0"/>
                </a:solidFill>
              </a:rPr>
              <a:t>ODS 10</a:t>
            </a:r>
            <a:r>
              <a:rPr lang="es-CO" sz="2300" b="1" dirty="0">
                <a:solidFill>
                  <a:srgbClr val="0070C0"/>
                </a:solidFill>
              </a:rPr>
              <a:t>. Reducir la desigualdad en y entre los países</a:t>
            </a:r>
          </a:p>
          <a:p>
            <a:pPr marL="0" indent="0"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10.2 Inclusión </a:t>
            </a:r>
            <a:r>
              <a:rPr lang="es-CO" sz="1800" dirty="0">
                <a:solidFill>
                  <a:schemeClr val="tx1"/>
                </a:solidFill>
              </a:rPr>
              <a:t>social, económica y política de todas las </a:t>
            </a:r>
            <a:r>
              <a:rPr lang="es-CO" sz="1800" dirty="0" smtClean="0">
                <a:solidFill>
                  <a:schemeClr val="tx1"/>
                </a:solidFill>
              </a:rPr>
              <a:t>personas. </a:t>
            </a:r>
          </a:p>
          <a:p>
            <a:pPr marL="0" indent="0"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10.7 Migración </a:t>
            </a:r>
            <a:r>
              <a:rPr lang="es-CO" sz="1800" dirty="0">
                <a:solidFill>
                  <a:schemeClr val="tx1"/>
                </a:solidFill>
              </a:rPr>
              <a:t>y la </a:t>
            </a:r>
            <a:r>
              <a:rPr lang="es-CO" sz="1800" dirty="0" smtClean="0">
                <a:solidFill>
                  <a:schemeClr val="tx1"/>
                </a:solidFill>
              </a:rPr>
              <a:t>movilidad</a:t>
            </a:r>
            <a:r>
              <a:rPr lang="es-CO" dirty="0" smtClean="0">
                <a:solidFill>
                  <a:schemeClr val="tx1"/>
                </a:solidFill>
              </a:rPr>
              <a:t>. </a:t>
            </a:r>
            <a:endParaRPr lang="es-CO" sz="1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sz="2300" b="1" dirty="0" smtClean="0">
                <a:solidFill>
                  <a:srgbClr val="0070C0"/>
                </a:solidFill>
              </a:rPr>
              <a:t>ODS 11</a:t>
            </a:r>
            <a:r>
              <a:rPr lang="es-CO" sz="2300" b="1" dirty="0">
                <a:solidFill>
                  <a:srgbClr val="0070C0"/>
                </a:solidFill>
              </a:rPr>
              <a:t>. Lograr que las ciudades y los asentamientos humanos sean inclusivos, seguros, </a:t>
            </a:r>
            <a:r>
              <a:rPr lang="es-CO" sz="2300" b="1" dirty="0" err="1">
                <a:solidFill>
                  <a:srgbClr val="0070C0"/>
                </a:solidFill>
              </a:rPr>
              <a:t>resilientes</a:t>
            </a:r>
            <a:r>
              <a:rPr lang="es-CO" sz="2300" b="1" dirty="0">
                <a:solidFill>
                  <a:srgbClr val="0070C0"/>
                </a:solidFill>
              </a:rPr>
              <a:t> y sostenibles</a:t>
            </a:r>
          </a:p>
          <a:p>
            <a:pPr marL="0" indent="0"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11.1 Acceso </a:t>
            </a:r>
            <a:r>
              <a:rPr lang="es-CO" sz="1800" dirty="0">
                <a:solidFill>
                  <a:schemeClr val="tx1"/>
                </a:solidFill>
              </a:rPr>
              <a:t>de todas las personas a viviendas y servicios </a:t>
            </a:r>
            <a:r>
              <a:rPr lang="es-CO" sz="1800" dirty="0" smtClean="0">
                <a:solidFill>
                  <a:schemeClr val="tx1"/>
                </a:solidFill>
              </a:rPr>
              <a:t>básicos.</a:t>
            </a:r>
          </a:p>
          <a:p>
            <a:pPr marL="0" indent="0"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11.2 Acceso </a:t>
            </a:r>
            <a:r>
              <a:rPr lang="es-CO" sz="1800" dirty="0">
                <a:solidFill>
                  <a:schemeClr val="tx1"/>
                </a:solidFill>
              </a:rPr>
              <a:t>a sistemas de transporte </a:t>
            </a:r>
            <a:r>
              <a:rPr lang="es-CO" sz="1800" dirty="0" smtClean="0">
                <a:solidFill>
                  <a:schemeClr val="tx1"/>
                </a:solidFill>
              </a:rPr>
              <a:t>seguros; seguridad vial.</a:t>
            </a:r>
            <a:endParaRPr lang="es-CO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11.5 Desastres </a:t>
            </a:r>
          </a:p>
          <a:p>
            <a:pPr marL="0" indent="0"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11.7 Acceso universal </a:t>
            </a:r>
            <a:r>
              <a:rPr lang="es-CO" sz="1800" dirty="0">
                <a:solidFill>
                  <a:schemeClr val="tx1"/>
                </a:solidFill>
              </a:rPr>
              <a:t>a zonas verdes y espacios públicos </a:t>
            </a:r>
            <a:r>
              <a:rPr lang="es-CO" sz="1800" dirty="0" smtClean="0">
                <a:solidFill>
                  <a:schemeClr val="tx1"/>
                </a:solidFill>
              </a:rPr>
              <a:t>seguros.</a:t>
            </a:r>
            <a:endParaRPr lang="es-CO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11.b Ciudades </a:t>
            </a:r>
            <a:r>
              <a:rPr lang="es-CO" sz="1800" dirty="0">
                <a:solidFill>
                  <a:schemeClr val="tx1"/>
                </a:solidFill>
              </a:rPr>
              <a:t>y asentamientos </a:t>
            </a:r>
            <a:r>
              <a:rPr lang="es-CO" sz="1800" dirty="0" smtClean="0">
                <a:solidFill>
                  <a:schemeClr val="tx1"/>
                </a:solidFill>
              </a:rPr>
              <a:t>humanos</a:t>
            </a:r>
            <a:r>
              <a:rPr lang="es-CO" dirty="0" smtClean="0">
                <a:solidFill>
                  <a:srgbClr val="0070C0"/>
                </a:solidFill>
              </a:rPr>
              <a:t>. </a:t>
            </a:r>
            <a:endParaRPr lang="es-CO" sz="1000" b="1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s-CO" sz="2300" b="1" dirty="0" smtClean="0">
                <a:solidFill>
                  <a:srgbClr val="0070C0"/>
                </a:solidFill>
              </a:rPr>
              <a:t>ODS </a:t>
            </a:r>
            <a:r>
              <a:rPr lang="es-CO" sz="2300" b="1" dirty="0">
                <a:solidFill>
                  <a:srgbClr val="0070C0"/>
                </a:solidFill>
              </a:rPr>
              <a:t>12: Garantizar modalidades de consumo y producción sostenibles</a:t>
            </a:r>
          </a:p>
          <a:p>
            <a:pPr marL="0" lvl="0" indent="0">
              <a:buNone/>
            </a:pPr>
            <a:r>
              <a:rPr lang="es-CO" sz="1800" dirty="0">
                <a:solidFill>
                  <a:schemeClr val="tx1"/>
                </a:solidFill>
              </a:rPr>
              <a:t>12.4 Productos químicos y </a:t>
            </a:r>
            <a:r>
              <a:rPr lang="es-CO" sz="1800" dirty="0" smtClean="0">
                <a:solidFill>
                  <a:schemeClr val="tx1"/>
                </a:solidFill>
              </a:rPr>
              <a:t>desechos</a:t>
            </a:r>
            <a:r>
              <a:rPr lang="es-CO" dirty="0" smtClean="0">
                <a:solidFill>
                  <a:srgbClr val="0070C0"/>
                </a:solidFill>
              </a:rPr>
              <a:t>.</a:t>
            </a:r>
            <a:endParaRPr lang="es-CO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18" y="940910"/>
            <a:ext cx="810000" cy="10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18" y="2294913"/>
            <a:ext cx="828697" cy="110492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5" y="4859011"/>
            <a:ext cx="811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03703"/>
            <a:ext cx="8229600" cy="1600200"/>
          </a:xfrm>
        </p:spPr>
        <p:txBody>
          <a:bodyPr/>
          <a:lstStyle/>
          <a:p>
            <a:r>
              <a:rPr lang="es-MX" dirty="0" smtClean="0">
                <a:latin typeface="+mj-lt"/>
              </a:rPr>
              <a:t>Objetivos de Desarrollo del Milenio;</a:t>
            </a:r>
            <a:br>
              <a:rPr lang="es-MX" dirty="0" smtClean="0">
                <a:latin typeface="+mj-lt"/>
              </a:rPr>
            </a:br>
            <a:r>
              <a:rPr lang="es-MX" dirty="0" smtClean="0">
                <a:latin typeface="+mj-lt"/>
              </a:rPr>
              <a:t>agenda inconclusa </a:t>
            </a:r>
            <a:endParaRPr lang="es-MX" dirty="0">
              <a:latin typeface="+mj-lt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3"/>
          <a:srcRect l="15789" t="6634" r="16808"/>
          <a:stretch/>
        </p:blipFill>
        <p:spPr bwMode="auto">
          <a:xfrm>
            <a:off x="790573" y="2644275"/>
            <a:ext cx="3781425" cy="2814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://new.paho.org/blogs/chile/wp-content/uploads/2012/05/nuevos-objetivos-del-milen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71" y="2203903"/>
            <a:ext cx="37719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10718"/>
            <a:ext cx="8229600" cy="7723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2800" b="1" dirty="0">
                <a:solidFill>
                  <a:srgbClr val="2F5897"/>
                </a:solidFill>
                <a:latin typeface="Century Gothic"/>
              </a:rPr>
              <a:t>Continuación: Objetivos de Desarrollo Sostenible relacionados con la salud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4115" y="1113974"/>
            <a:ext cx="8229600" cy="4846239"/>
          </a:xfrm>
        </p:spPr>
        <p:txBody>
          <a:bodyPr/>
          <a:lstStyle/>
          <a:p>
            <a:pPr marL="0" indent="0">
              <a:buNone/>
            </a:pPr>
            <a:r>
              <a:rPr lang="es-CO" sz="2300" b="1" dirty="0" smtClean="0">
                <a:solidFill>
                  <a:srgbClr val="0070C0"/>
                </a:solidFill>
              </a:rPr>
              <a:t>ODS 13</a:t>
            </a:r>
            <a:r>
              <a:rPr lang="es-CO" sz="2300" b="1" dirty="0">
                <a:solidFill>
                  <a:srgbClr val="0070C0"/>
                </a:solidFill>
              </a:rPr>
              <a:t>: Adoptar medidas urgentes para combatir el cambio climático y sus efectos</a:t>
            </a:r>
          </a:p>
          <a:p>
            <a:r>
              <a:rPr lang="es-CO" sz="1800" dirty="0" smtClean="0">
                <a:solidFill>
                  <a:schemeClr val="tx1"/>
                </a:solidFill>
              </a:rPr>
              <a:t>13.3 Mitigación y adaptación al cambio climático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  <a:endParaRPr lang="es-CO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sz="2300" b="1" dirty="0" smtClean="0">
                <a:solidFill>
                  <a:srgbClr val="0070C0"/>
                </a:solidFill>
              </a:rPr>
              <a:t>ODS 16</a:t>
            </a:r>
            <a:r>
              <a:rPr lang="es-CO" sz="2300" b="1" dirty="0">
                <a:solidFill>
                  <a:srgbClr val="0070C0"/>
                </a:solidFill>
              </a:rPr>
              <a:t>: </a:t>
            </a:r>
            <a:r>
              <a:rPr lang="es-CO" sz="2300" b="1" dirty="0" smtClean="0">
                <a:solidFill>
                  <a:srgbClr val="0070C0"/>
                </a:solidFill>
              </a:rPr>
              <a:t>Promover sociedades pacíficas e inclusivas para el desarrollo </a:t>
            </a:r>
            <a:r>
              <a:rPr lang="es-CO" sz="2300" b="1" dirty="0">
                <a:solidFill>
                  <a:srgbClr val="0070C0"/>
                </a:solidFill>
              </a:rPr>
              <a:t>sostenible, facilitar el acceso a la justicia para todos y crear instituciones eficaces, responsables e inclusivas a todos los niveles</a:t>
            </a:r>
          </a:p>
          <a:p>
            <a:pPr marL="0" indent="0"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16.2 Violencia </a:t>
            </a:r>
            <a:r>
              <a:rPr lang="es-CO" sz="1800" dirty="0">
                <a:solidFill>
                  <a:schemeClr val="tx1"/>
                </a:solidFill>
              </a:rPr>
              <a:t>y tortura contra los </a:t>
            </a:r>
            <a:r>
              <a:rPr lang="es-CO" sz="1800" dirty="0" smtClean="0">
                <a:solidFill>
                  <a:schemeClr val="tx1"/>
                </a:solidFill>
              </a:rPr>
              <a:t>niños.</a:t>
            </a:r>
            <a:endParaRPr lang="es-CO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16.9 Registro </a:t>
            </a:r>
            <a:r>
              <a:rPr lang="es-CO" sz="1800" dirty="0">
                <a:solidFill>
                  <a:schemeClr val="tx1"/>
                </a:solidFill>
              </a:rPr>
              <a:t>de </a:t>
            </a:r>
            <a:r>
              <a:rPr lang="es-CO" sz="1800" dirty="0" smtClean="0">
                <a:solidFill>
                  <a:schemeClr val="tx1"/>
                </a:solidFill>
              </a:rPr>
              <a:t>nacimiento. </a:t>
            </a:r>
            <a:endParaRPr lang="es-CO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sz="2300" b="1" dirty="0">
                <a:solidFill>
                  <a:srgbClr val="0070C0"/>
                </a:solidFill>
              </a:rPr>
              <a:t>Objetivo 17: Fortalecer los medios de ejecución y revitalizar la Alianza Mundial para el Desarrollo Sostenible</a:t>
            </a:r>
          </a:p>
          <a:p>
            <a:pPr marL="0" indent="0"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17.18 Disponibilidad </a:t>
            </a:r>
            <a:r>
              <a:rPr lang="es-CO" sz="1800" dirty="0">
                <a:solidFill>
                  <a:schemeClr val="tx1"/>
                </a:solidFill>
              </a:rPr>
              <a:t>de datos oportunos, fiables y de alta </a:t>
            </a:r>
            <a:r>
              <a:rPr lang="es-CO" sz="1800" dirty="0" smtClean="0">
                <a:solidFill>
                  <a:schemeClr val="tx1"/>
                </a:solidFill>
              </a:rPr>
              <a:t>calidad</a:t>
            </a:r>
            <a:endParaRPr lang="es-CO" sz="1800" dirty="0">
              <a:solidFill>
                <a:schemeClr val="tx1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94" y="1113974"/>
            <a:ext cx="913282" cy="1217709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25" y="2577228"/>
            <a:ext cx="867087" cy="115611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25" y="4613549"/>
            <a:ext cx="867087" cy="11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s-CO" b="1" dirty="0" smtClean="0">
                <a:latin typeface="+mj-lt"/>
              </a:rPr>
              <a:t/>
            </a:r>
            <a:br>
              <a:rPr lang="es-CO" b="1" dirty="0" smtClean="0">
                <a:latin typeface="+mj-lt"/>
              </a:rPr>
            </a:br>
            <a:r>
              <a:rPr lang="es-CO" sz="4000" b="1" dirty="0" smtClean="0">
                <a:latin typeface="+mj-lt"/>
              </a:rPr>
              <a:t>Los ODS y la Promoción de la Salud</a:t>
            </a:r>
            <a:endParaRPr lang="es-CO" sz="4000" b="1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9382" y="2130136"/>
            <a:ext cx="8337210" cy="4850705"/>
          </a:xfrm>
        </p:spPr>
        <p:txBody>
          <a:bodyPr/>
          <a:lstStyle/>
          <a:p>
            <a:pPr marL="0" indent="0" algn="just">
              <a:buNone/>
            </a:pPr>
            <a:endParaRPr lang="es-CO" sz="1800" dirty="0" smtClean="0">
              <a:solidFill>
                <a:schemeClr val="tx1"/>
              </a:solidFill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</a:rPr>
              <a:t>Los ODS nos desafían a alcanzar muchos logros en  salud y a proteger el ambiente; para el sector salud una forma de lograrlos es mediante la Promoción </a:t>
            </a:r>
            <a:r>
              <a:rPr lang="es-CO" sz="1800" dirty="0">
                <a:solidFill>
                  <a:schemeClr val="tx1"/>
                </a:solidFill>
              </a:rPr>
              <a:t>de la </a:t>
            </a:r>
            <a:r>
              <a:rPr lang="es-CO" sz="1800" dirty="0" smtClean="0">
                <a:solidFill>
                  <a:schemeClr val="tx1"/>
                </a:solidFill>
              </a:rPr>
              <a:t>Salud como una </a:t>
            </a:r>
            <a:r>
              <a:rPr lang="es-CO" sz="1800" dirty="0">
                <a:solidFill>
                  <a:schemeClr val="tx1"/>
                </a:solidFill>
              </a:rPr>
              <a:t>herramienta imprescindible que desde la Salud Pública  se debe utilizar para dar </a:t>
            </a:r>
            <a:r>
              <a:rPr lang="es-CO" sz="1800" dirty="0" smtClean="0">
                <a:solidFill>
                  <a:schemeClr val="tx1"/>
                </a:solidFill>
              </a:rPr>
              <a:t>una </a:t>
            </a:r>
            <a:r>
              <a:rPr lang="es-CO" sz="1800" dirty="0">
                <a:solidFill>
                  <a:schemeClr val="tx1"/>
                </a:solidFill>
              </a:rPr>
              <a:t>respuesta eficaz a los problema de salud </a:t>
            </a:r>
            <a:r>
              <a:rPr lang="es-CO" sz="1800" dirty="0" smtClean="0">
                <a:solidFill>
                  <a:schemeClr val="tx1"/>
                </a:solidFill>
              </a:rPr>
              <a:t> y ambiente; y, disminuir las </a:t>
            </a:r>
            <a:r>
              <a:rPr lang="es-CO" sz="1800" dirty="0">
                <a:solidFill>
                  <a:schemeClr val="tx1"/>
                </a:solidFill>
              </a:rPr>
              <a:t>inequidades sociales</a:t>
            </a:r>
            <a:r>
              <a:rPr lang="es-CO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O" sz="1000" dirty="0" smtClean="0">
              <a:solidFill>
                <a:schemeClr val="tx1"/>
              </a:solidFill>
            </a:endParaRPr>
          </a:p>
          <a:p>
            <a:pPr algn="just"/>
            <a:endParaRPr lang="es-CO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O" sz="1000" dirty="0" smtClean="0">
              <a:solidFill>
                <a:schemeClr val="tx1"/>
              </a:solidFill>
            </a:endParaRPr>
          </a:p>
          <a:p>
            <a:pPr algn="just"/>
            <a:r>
              <a:rPr lang="es-MX" sz="1800" dirty="0">
                <a:solidFill>
                  <a:schemeClr val="tx1"/>
                </a:solidFill>
              </a:rPr>
              <a:t>La Agenda 2030 para el Desarrollo Sostenible propone renovado énfasis en la interconectividad ambiciones sociales, económicas y ambientales,  el cumplimiento de los Objetivos de Desarrollo Sostenible  requiere entonces de un mayor liderazgo de los gobiernos locales. </a:t>
            </a:r>
            <a:endParaRPr lang="es-MX" sz="1800" dirty="0" smtClean="0">
              <a:solidFill>
                <a:schemeClr val="tx1"/>
              </a:solidFill>
            </a:endParaRPr>
          </a:p>
          <a:p>
            <a:pPr algn="just"/>
            <a:endParaRPr lang="es-MX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O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77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67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4000" dirty="0" smtClean="0">
                <a:latin typeface="+mj-lt"/>
              </a:rPr>
              <a:t>ODS y los Municipios Saludables </a:t>
            </a:r>
            <a:endParaRPr lang="es-MX" sz="4000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01436"/>
            <a:ext cx="8229600" cy="516428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0070C0"/>
                </a:solidFill>
              </a:rPr>
              <a:t>En </a:t>
            </a:r>
            <a:r>
              <a:rPr lang="es-MX" dirty="0" err="1" smtClean="0">
                <a:solidFill>
                  <a:srgbClr val="0070C0"/>
                </a:solidFill>
              </a:rPr>
              <a:t>Shanghai</a:t>
            </a:r>
            <a:r>
              <a:rPr lang="es-MX" dirty="0" smtClean="0">
                <a:solidFill>
                  <a:srgbClr val="0070C0"/>
                </a:solidFill>
              </a:rPr>
              <a:t> se reconoció que :</a:t>
            </a:r>
          </a:p>
          <a:p>
            <a:pPr marL="0" indent="0">
              <a:buNone/>
            </a:pPr>
            <a:endParaRPr lang="es-MX" sz="900" dirty="0" smtClean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M</a:t>
            </a:r>
            <a:r>
              <a:rPr lang="es-ES" dirty="0" smtClean="0">
                <a:solidFill>
                  <a:schemeClr val="tx1"/>
                </a:solidFill>
              </a:rPr>
              <a:t>unicipio </a:t>
            </a:r>
            <a:r>
              <a:rPr lang="es-ES" dirty="0">
                <a:solidFill>
                  <a:schemeClr val="tx1"/>
                </a:solidFill>
              </a:rPr>
              <a:t>tienen un fuerte papel de liderazgo para implementar la </a:t>
            </a:r>
            <a:r>
              <a:rPr lang="es-ES" dirty="0" smtClean="0">
                <a:solidFill>
                  <a:schemeClr val="tx1"/>
                </a:solidFill>
              </a:rPr>
              <a:t> Agenda de ODS y en incorporar el enfoque de determinantes  y la Salud en todas </a:t>
            </a:r>
            <a:r>
              <a:rPr lang="es-ES" dirty="0">
                <a:solidFill>
                  <a:schemeClr val="tx1"/>
                </a:solidFill>
              </a:rPr>
              <a:t>las políticas</a:t>
            </a:r>
            <a:r>
              <a:rPr lang="es-ES" dirty="0" smtClean="0">
                <a:solidFill>
                  <a:schemeClr val="tx1"/>
                </a:solidFill>
              </a:rPr>
              <a:t>,</a:t>
            </a:r>
          </a:p>
          <a:p>
            <a:endParaRPr lang="es-ES" sz="900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Son esenciales  </a:t>
            </a:r>
            <a:r>
              <a:rPr lang="es-ES" dirty="0">
                <a:solidFill>
                  <a:schemeClr val="tx1"/>
                </a:solidFill>
              </a:rPr>
              <a:t>para la elaboración de estructuras y mecanismos para programas de ciudades </a:t>
            </a:r>
            <a:r>
              <a:rPr lang="es-ES" dirty="0" smtClean="0">
                <a:solidFill>
                  <a:schemeClr val="tx1"/>
                </a:solidFill>
              </a:rPr>
              <a:t>saludables.</a:t>
            </a:r>
          </a:p>
          <a:p>
            <a:endParaRPr lang="es-ES" sz="900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 Fomentar </a:t>
            </a:r>
            <a:r>
              <a:rPr lang="es-ES" dirty="0">
                <a:solidFill>
                  <a:schemeClr val="tx1"/>
                </a:solidFill>
              </a:rPr>
              <a:t>el trabajo en todos los sectores se den cuenta </a:t>
            </a:r>
            <a:r>
              <a:rPr lang="es-ES" dirty="0" smtClean="0">
                <a:solidFill>
                  <a:schemeClr val="tx1"/>
                </a:solidFill>
              </a:rPr>
              <a:t>del Ganar –Ganar en </a:t>
            </a:r>
            <a:r>
              <a:rPr lang="es-ES" dirty="0">
                <a:solidFill>
                  <a:schemeClr val="tx1"/>
                </a:solidFill>
              </a:rPr>
              <a:t>la salud urbana </a:t>
            </a:r>
            <a:endParaRPr lang="es-E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>
              <a:solidFill>
                <a:srgbClr val="0070C0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27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600200"/>
          </a:xfrm>
        </p:spPr>
        <p:txBody>
          <a:bodyPr/>
          <a:lstStyle/>
          <a:p>
            <a:r>
              <a:rPr lang="es-MX" dirty="0"/>
              <a:t>ODS y los Municipios Saludables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7036" y="1818409"/>
            <a:ext cx="8832273" cy="4329113"/>
          </a:xfrm>
        </p:spPr>
        <p:txBody>
          <a:bodyPr/>
          <a:lstStyle/>
          <a:p>
            <a:r>
              <a:rPr lang="es-ES" sz="2200" dirty="0" smtClean="0">
                <a:solidFill>
                  <a:schemeClr val="tx1"/>
                </a:solidFill>
              </a:rPr>
              <a:t>Su acción </a:t>
            </a:r>
            <a:r>
              <a:rPr lang="es-ES" sz="2200" dirty="0">
                <a:solidFill>
                  <a:schemeClr val="tx1"/>
                </a:solidFill>
              </a:rPr>
              <a:t>sobre la salud y la equidad en  reducir las desigualdades construyendo un liderazgo para lograr sociedades productivas con un crecimiento inclusivo. </a:t>
            </a:r>
          </a:p>
          <a:p>
            <a:r>
              <a:rPr lang="es-ES" sz="2200" dirty="0" smtClean="0">
                <a:solidFill>
                  <a:schemeClr val="tx1"/>
                </a:solidFill>
              </a:rPr>
              <a:t>Son esenciales para el </a:t>
            </a:r>
            <a:r>
              <a:rPr lang="es-ES" sz="2200" dirty="0">
                <a:solidFill>
                  <a:schemeClr val="tx1"/>
                </a:solidFill>
              </a:rPr>
              <a:t>e</a:t>
            </a:r>
            <a:r>
              <a:rPr lang="es-ES" sz="2200" dirty="0" smtClean="0">
                <a:solidFill>
                  <a:schemeClr val="tx1"/>
                </a:solidFill>
              </a:rPr>
              <a:t>stableciendo de múltiples </a:t>
            </a:r>
            <a:r>
              <a:rPr lang="es-ES" sz="2200" dirty="0">
                <a:solidFill>
                  <a:schemeClr val="tx1"/>
                </a:solidFill>
              </a:rPr>
              <a:t>sinergias </a:t>
            </a:r>
            <a:r>
              <a:rPr lang="es-ES" sz="2200" dirty="0" smtClean="0">
                <a:solidFill>
                  <a:schemeClr val="tx1"/>
                </a:solidFill>
              </a:rPr>
              <a:t>y una </a:t>
            </a:r>
            <a:r>
              <a:rPr lang="es-ES" sz="2200" dirty="0">
                <a:solidFill>
                  <a:schemeClr val="tx1"/>
                </a:solidFill>
              </a:rPr>
              <a:t>planificación sustentable en salud, la vivienda, el saneamiento, la calidad del aire, el </a:t>
            </a:r>
            <a:r>
              <a:rPr lang="es-ES" sz="2200" dirty="0" smtClean="0">
                <a:solidFill>
                  <a:schemeClr val="tx1"/>
                </a:solidFill>
              </a:rPr>
              <a:t>transporte entre otros.</a:t>
            </a:r>
            <a:endParaRPr lang="es-ES" sz="2200" dirty="0">
              <a:solidFill>
                <a:schemeClr val="tx1"/>
              </a:solidFill>
            </a:endParaRPr>
          </a:p>
          <a:p>
            <a:r>
              <a:rPr lang="es-ES" sz="2200" dirty="0" smtClean="0">
                <a:solidFill>
                  <a:schemeClr val="tx1"/>
                </a:solidFill>
              </a:rPr>
              <a:t>Se requiere </a:t>
            </a:r>
            <a:r>
              <a:rPr lang="es-ES" sz="2200" dirty="0">
                <a:solidFill>
                  <a:schemeClr val="tx1"/>
                </a:solidFill>
              </a:rPr>
              <a:t>de a los gobiernos municipales </a:t>
            </a:r>
            <a:r>
              <a:rPr lang="es-ES" sz="2200" dirty="0" smtClean="0">
                <a:solidFill>
                  <a:schemeClr val="tx1"/>
                </a:solidFill>
              </a:rPr>
              <a:t>comprendan   </a:t>
            </a:r>
            <a:r>
              <a:rPr lang="es-ES" sz="2200" dirty="0">
                <a:solidFill>
                  <a:schemeClr val="tx1"/>
                </a:solidFill>
              </a:rPr>
              <a:t>las amenazas </a:t>
            </a:r>
            <a:r>
              <a:rPr lang="es-ES" sz="2200" dirty="0" smtClean="0">
                <a:solidFill>
                  <a:schemeClr val="tx1"/>
                </a:solidFill>
              </a:rPr>
              <a:t>sanitarias,  </a:t>
            </a:r>
            <a:r>
              <a:rPr lang="es-ES" sz="2200" dirty="0">
                <a:solidFill>
                  <a:schemeClr val="tx1"/>
                </a:solidFill>
              </a:rPr>
              <a:t>epidemias </a:t>
            </a:r>
            <a:r>
              <a:rPr lang="es-ES" sz="2200" dirty="0" smtClean="0">
                <a:solidFill>
                  <a:schemeClr val="tx1"/>
                </a:solidFill>
              </a:rPr>
              <a:t> y riesgo </a:t>
            </a:r>
            <a:r>
              <a:rPr lang="es-ES" sz="2200" dirty="0">
                <a:solidFill>
                  <a:schemeClr val="tx1"/>
                </a:solidFill>
              </a:rPr>
              <a:t>para el desarrollo de sus  políticas. </a:t>
            </a:r>
          </a:p>
          <a:p>
            <a:r>
              <a:rPr lang="es-ES" sz="2200" dirty="0">
                <a:solidFill>
                  <a:schemeClr val="tx1"/>
                </a:solidFill>
              </a:rPr>
              <a:t>Juegan un rol importante de  proteger contra cualquier interferencia de la industria en la formulación de políticas ( los alimentos, tabaco, agricultura, energía, etc.).</a:t>
            </a:r>
            <a:endParaRPr lang="es-MX" sz="2200" dirty="0">
              <a:solidFill>
                <a:schemeClr val="tx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1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2544" y="3757599"/>
            <a:ext cx="4176276" cy="12372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3800" b="1" dirty="0">
                <a:solidFill>
                  <a:schemeClr val="tx2"/>
                </a:solidFill>
              </a:rPr>
              <a:t>puede sacar a millones </a:t>
            </a:r>
            <a:r>
              <a:rPr lang="es-MX" sz="3800" b="1" dirty="0" smtClean="0">
                <a:solidFill>
                  <a:schemeClr val="tx2"/>
                </a:solidFill>
              </a:rPr>
              <a:t>de la </a:t>
            </a:r>
            <a:r>
              <a:rPr lang="es-MX" sz="3800" b="1" dirty="0">
                <a:solidFill>
                  <a:schemeClr val="tx2"/>
                </a:solidFill>
              </a:rPr>
              <a:t>pobreza</a:t>
            </a:r>
            <a:r>
              <a:rPr lang="es-MX" sz="3000" b="1" dirty="0" smtClean="0">
                <a:solidFill>
                  <a:schemeClr val="bg1"/>
                </a:solidFill>
              </a:rPr>
              <a:t>. </a:t>
            </a:r>
            <a:endParaRPr lang="es-MX" sz="30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2544" y="231849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200" b="1" dirty="0">
                <a:solidFill>
                  <a:schemeClr val="tx2"/>
                </a:solidFill>
                <a:latin typeface="+mj-lt"/>
              </a:rPr>
              <a:t>Está demostrado que la fijación de objetivos</a:t>
            </a:r>
            <a:endParaRPr lang="es-ES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33" y="6004548"/>
            <a:ext cx="937092" cy="764779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4816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25060" y="4763"/>
            <a:ext cx="0" cy="2108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36899" y="4762"/>
            <a:ext cx="17087" cy="33162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279568" y="-8731"/>
            <a:ext cx="16137" cy="27305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834206" y="-8731"/>
            <a:ext cx="26579" cy="4243388"/>
          </a:xfrm>
          <a:prstGeom prst="line">
            <a:avLst/>
          </a:prstGeom>
          <a:ln w="38100">
            <a:solidFill>
              <a:srgbClr val="68B7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86965" y="2381258"/>
            <a:ext cx="4699534" cy="2544731"/>
          </a:xfrm>
          <a:prstGeom prst="rect">
            <a:avLst/>
          </a:prstGeom>
          <a:noFill/>
        </p:spPr>
        <p:txBody>
          <a:bodyPr wrap="square" rIns="144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dirty="0">
                <a:latin typeface="+mj-lt"/>
              </a:rPr>
              <a:t>México asume la Agenda 2030 como un compromiso de Estado, como una misión colectiva. 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Sumando </a:t>
            </a:r>
            <a:r>
              <a:rPr lang="es-ES" dirty="0">
                <a:latin typeface="+mj-lt"/>
              </a:rPr>
              <a:t>esfuerzos, voluntades y recursos, cumpliremos sus objetivos y metas para transformar positivamente la vida de millones de </a:t>
            </a:r>
            <a:r>
              <a:rPr lang="es-ES" dirty="0" smtClean="0">
                <a:latin typeface="+mj-lt"/>
              </a:rPr>
              <a:t>mexicanos</a:t>
            </a:r>
            <a:r>
              <a:rPr lang="es-ES" dirty="0">
                <a:latin typeface="+mj-lt"/>
              </a:rPr>
              <a:t>, y contribuir al desarrollo universal.</a:t>
            </a:r>
          </a:p>
          <a:p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342683" y="3201070"/>
            <a:ext cx="601564" cy="809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861826" y="2057068"/>
            <a:ext cx="531040" cy="735235"/>
          </a:xfrm>
          <a:prstGeom prst="ellipse">
            <a:avLst/>
          </a:prstGeom>
          <a:solidFill>
            <a:srgbClr val="EA2D00"/>
          </a:solidFill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accent3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978071" y="2467603"/>
            <a:ext cx="601564" cy="77052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2514160" y="3866025"/>
            <a:ext cx="632702" cy="855995"/>
          </a:xfrm>
          <a:prstGeom prst="ellipse">
            <a:avLst/>
          </a:prstGeom>
          <a:solidFill>
            <a:srgbClr val="82C7F4"/>
          </a:solidFill>
          <a:ln w="50800" cmpd="sng">
            <a:solidFill>
              <a:srgbClr val="68B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2" name="Imagen 1" descr="ag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432" y="4010861"/>
            <a:ext cx="315578" cy="572523"/>
          </a:xfrm>
          <a:prstGeom prst="rect">
            <a:avLst/>
          </a:prstGeom>
        </p:spPr>
      </p:pic>
      <p:pic>
        <p:nvPicPr>
          <p:cNvPr id="3" name="Imagen 2" descr="gener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59" y="2189912"/>
            <a:ext cx="264696" cy="479762"/>
          </a:xfrm>
          <a:prstGeom prst="rect">
            <a:avLst/>
          </a:prstGeom>
        </p:spPr>
      </p:pic>
      <p:pic>
        <p:nvPicPr>
          <p:cNvPr id="4" name="Imagen 3" descr="luz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19" y="3314632"/>
            <a:ext cx="416081" cy="554775"/>
          </a:xfrm>
          <a:prstGeom prst="rect">
            <a:avLst/>
          </a:prstGeom>
        </p:spPr>
      </p:pic>
      <p:pic>
        <p:nvPicPr>
          <p:cNvPr id="5" name="Imagen 4" descr="oj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643" y="2690019"/>
            <a:ext cx="445362" cy="306805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7794899" y="6321705"/>
            <a:ext cx="2916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9144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371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828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fld id="{DBED855F-5BF6-4B46-A95E-10C0677AFC23}" type="slidenum">
              <a:rPr lang="id-ID" sz="1200">
                <a:solidFill>
                  <a:srgbClr val="F2F2F2"/>
                </a:solidFill>
                <a:latin typeface="Calibri Light" charset="0"/>
              </a:rPr>
              <a:pPr algn="ctr">
                <a:lnSpc>
                  <a:spcPct val="90000"/>
                </a:lnSpc>
                <a:spcBef>
                  <a:spcPts val="1000"/>
                </a:spcBef>
              </a:pPr>
              <a:t>35</a:t>
            </a:fld>
            <a:endParaRPr lang="en-US" sz="1200" dirty="0">
              <a:solidFill>
                <a:srgbClr val="F2F2F2"/>
              </a:solidFill>
              <a:latin typeface="Calibri Light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123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7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5" grpId="0" animBg="1"/>
      <p:bldP spid="36" grpId="0" animBg="1"/>
      <p:bldP spid="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/>
          <p:cNvSpPr txBox="1">
            <a:spLocks/>
          </p:cNvSpPr>
          <p:nvPr/>
        </p:nvSpPr>
        <p:spPr>
          <a:xfrm>
            <a:off x="2365956" y="2112214"/>
            <a:ext cx="4471307" cy="6015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835514" y="6321707"/>
            <a:ext cx="225920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9144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371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828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fld id="{DBED855F-5BF6-4B46-A95E-10C0677AFC23}" type="slidenum">
              <a:rPr lang="id-ID" sz="1200">
                <a:solidFill>
                  <a:srgbClr val="F2F2F2"/>
                </a:solidFill>
                <a:latin typeface="Calibri Light" charset="0"/>
              </a:rPr>
              <a:pPr algn="ctr">
                <a:lnSpc>
                  <a:spcPct val="90000"/>
                </a:lnSpc>
                <a:spcBef>
                  <a:spcPts val="1000"/>
                </a:spcBef>
              </a:pPr>
              <a:t>36</a:t>
            </a:fld>
            <a:endParaRPr lang="en-US" sz="1200" dirty="0">
              <a:solidFill>
                <a:srgbClr val="F2F2F2"/>
              </a:solidFill>
              <a:latin typeface="Calibri Light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69385" y="3272408"/>
            <a:ext cx="132497" cy="180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/>
          </a:p>
        </p:txBody>
      </p:sp>
      <p:sp>
        <p:nvSpPr>
          <p:cNvPr id="2" name="1 Rectángulo"/>
          <p:cNvSpPr/>
          <p:nvPr/>
        </p:nvSpPr>
        <p:spPr>
          <a:xfrm>
            <a:off x="4429441" y="440863"/>
            <a:ext cx="444693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900" i="1" dirty="0">
                <a:latin typeface="+mj-lt"/>
              </a:rPr>
              <a:t>Nuestra región ha reducido la mortalidad infantil, </a:t>
            </a:r>
            <a:r>
              <a:rPr lang="es-MX" sz="1900" i="1" dirty="0" smtClean="0">
                <a:latin typeface="+mj-lt"/>
              </a:rPr>
              <a:t>la mortalidad </a:t>
            </a:r>
            <a:r>
              <a:rPr lang="es-MX" sz="1900" i="1" dirty="0">
                <a:latin typeface="+mj-lt"/>
              </a:rPr>
              <a:t>materna y la mortalidad causada por el VIH. </a:t>
            </a:r>
            <a:r>
              <a:rPr lang="es-MX" sz="1900" i="1" dirty="0" smtClean="0">
                <a:latin typeface="+mj-lt"/>
              </a:rPr>
              <a:t>Ha abordado </a:t>
            </a:r>
            <a:r>
              <a:rPr lang="es-MX" sz="1900" i="1" dirty="0">
                <a:latin typeface="+mj-lt"/>
              </a:rPr>
              <a:t>cargas de </a:t>
            </a:r>
            <a:r>
              <a:rPr lang="es-MX" sz="1900" i="1" dirty="0" smtClean="0">
                <a:latin typeface="+mj-lt"/>
              </a:rPr>
              <a:t>tuberculosis y </a:t>
            </a:r>
            <a:r>
              <a:rPr lang="es-MX" sz="1900" i="1" dirty="0">
                <a:latin typeface="+mj-lt"/>
              </a:rPr>
              <a:t>paludismo, las cuales </a:t>
            </a:r>
            <a:r>
              <a:rPr lang="es-MX" sz="1900" i="1" dirty="0" smtClean="0">
                <a:latin typeface="+mj-lt"/>
              </a:rPr>
              <a:t>están disminuyendo</a:t>
            </a:r>
            <a:r>
              <a:rPr lang="es-MX" sz="1900" i="1" dirty="0">
                <a:latin typeface="+mj-lt"/>
              </a:rPr>
              <a:t>. Nos sentimos orgullosos de estos logros, </a:t>
            </a:r>
            <a:r>
              <a:rPr lang="es-MX" sz="1900" i="1" dirty="0" smtClean="0">
                <a:latin typeface="+mj-lt"/>
              </a:rPr>
              <a:t>pero no </a:t>
            </a:r>
            <a:r>
              <a:rPr lang="es-MX" sz="1900" i="1" dirty="0">
                <a:latin typeface="+mj-lt"/>
              </a:rPr>
              <a:t>podemos detenernos aquí y no lo haremos. A </a:t>
            </a:r>
            <a:r>
              <a:rPr lang="es-MX" sz="1900" i="1" dirty="0" smtClean="0">
                <a:latin typeface="+mj-lt"/>
              </a:rPr>
              <a:t>pesar del </a:t>
            </a:r>
            <a:r>
              <a:rPr lang="es-MX" sz="1900" i="1" dirty="0">
                <a:latin typeface="+mj-lt"/>
              </a:rPr>
              <a:t>reciente progreso </a:t>
            </a:r>
            <a:r>
              <a:rPr lang="es-MX" sz="1900" i="1" dirty="0" smtClean="0">
                <a:latin typeface="+mj-lt"/>
              </a:rPr>
              <a:t>económico, más </a:t>
            </a:r>
            <a:r>
              <a:rPr lang="es-MX" sz="1900" i="1" dirty="0">
                <a:latin typeface="+mj-lt"/>
              </a:rPr>
              <a:t>de 150 millones de personas </a:t>
            </a:r>
            <a:r>
              <a:rPr lang="es-MX" sz="1900" i="1" dirty="0" smtClean="0">
                <a:latin typeface="+mj-lt"/>
              </a:rPr>
              <a:t>continúan viviendo </a:t>
            </a:r>
            <a:r>
              <a:rPr lang="es-MX" sz="1900" i="1" dirty="0">
                <a:latin typeface="+mj-lt"/>
              </a:rPr>
              <a:t>en la pobreza en nuestra región. Por </a:t>
            </a:r>
            <a:r>
              <a:rPr lang="es-MX" sz="1900" i="1" dirty="0" smtClean="0">
                <a:latin typeface="+mj-lt"/>
              </a:rPr>
              <a:t>lo menos </a:t>
            </a:r>
            <a:r>
              <a:rPr lang="es-MX" sz="1900" i="1" dirty="0">
                <a:latin typeface="+mj-lt"/>
              </a:rPr>
              <a:t>la mitad de ellas vive en extrema pobreza. Necesitan de </a:t>
            </a:r>
            <a:r>
              <a:rPr lang="es-MX" sz="1900" i="1" dirty="0" smtClean="0">
                <a:latin typeface="+mj-lt"/>
              </a:rPr>
              <a:t>nuestra ayuda </a:t>
            </a:r>
            <a:r>
              <a:rPr lang="es-MX" sz="1900" i="1" dirty="0">
                <a:latin typeface="+mj-lt"/>
              </a:rPr>
              <a:t>colectiva, </a:t>
            </a:r>
            <a:r>
              <a:rPr lang="es-MX" sz="1900" i="1" dirty="0" smtClean="0">
                <a:latin typeface="+mj-lt"/>
              </a:rPr>
              <a:t>así como </a:t>
            </a:r>
            <a:r>
              <a:rPr lang="es-MX" sz="1900" i="1" dirty="0">
                <a:latin typeface="+mj-lt"/>
              </a:rPr>
              <a:t>también los grupos vulnerables y marginalizados cuyas voces muchas veces no </a:t>
            </a:r>
            <a:r>
              <a:rPr lang="es-MX" sz="1900" i="1" dirty="0" smtClean="0">
                <a:latin typeface="+mj-lt"/>
              </a:rPr>
              <a:t>son escuchadas</a:t>
            </a:r>
            <a:r>
              <a:rPr lang="es-MX" sz="2000" dirty="0">
                <a:latin typeface="+mj-lt"/>
              </a:rPr>
              <a:t>.</a:t>
            </a:r>
          </a:p>
        </p:txBody>
      </p:sp>
      <p:pic>
        <p:nvPicPr>
          <p:cNvPr id="2050" name="Picture 2" descr="http://www.cmhw.cu/images/materiales/2016/febrero/29/carissa-op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2" y="2175043"/>
            <a:ext cx="3832095" cy="25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11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 build="p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>
            <a:spLocks noGrp="1"/>
          </p:cNvSpPr>
          <p:nvPr>
            <p:ph type="title"/>
          </p:nvPr>
        </p:nvSpPr>
        <p:spPr>
          <a:xfrm>
            <a:off x="495300" y="2148700"/>
            <a:ext cx="8229600" cy="3784600"/>
          </a:xfrm>
        </p:spPr>
        <p:txBody>
          <a:bodyPr/>
          <a:lstStyle/>
          <a:p>
            <a:r>
              <a:rPr lang="es-MX" dirty="0" smtClean="0"/>
              <a:t>Visite nuestro sitio web: </a:t>
            </a:r>
            <a:r>
              <a:rPr lang="es-MX" dirty="0" smtClean="0">
                <a:hlinkClick r:id="rId2"/>
              </a:rPr>
              <a:t>www.paho.org/mex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Síganos en Twitter:</a:t>
            </a:r>
            <a:br>
              <a:rPr lang="es-MX" dirty="0" smtClean="0"/>
            </a:br>
            <a:r>
              <a:rPr lang="es-MX" dirty="0" smtClean="0">
                <a:solidFill>
                  <a:srgbClr val="00B0F0"/>
                </a:solidFill>
              </a:rPr>
              <a:t>@</a:t>
            </a:r>
            <a:r>
              <a:rPr lang="es-MX" dirty="0" err="1" smtClean="0">
                <a:solidFill>
                  <a:srgbClr val="00B0F0"/>
                </a:solidFill>
              </a:rPr>
              <a:t>OPSOMSMexico</a:t>
            </a:r>
            <a:endParaRPr lang="es-MX" dirty="0">
              <a:solidFill>
                <a:srgbClr val="00B0F0"/>
              </a:solidFill>
            </a:endParaRPr>
          </a:p>
        </p:txBody>
      </p:sp>
      <p:pic>
        <p:nvPicPr>
          <p:cNvPr id="4" name="Picture 2" descr="http://mex-ikm-01/intranet/Logos/OPSOMS%20Horizontal%20Az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00825"/>
            <a:ext cx="571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/>
          <p:nvPr/>
        </p:nvSpPr>
        <p:spPr>
          <a:xfrm>
            <a:off x="313849" y="189800"/>
            <a:ext cx="5046574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ES" sz="3000" b="1" dirty="0" smtClean="0">
                <a:solidFill>
                  <a:schemeClr val="tx2"/>
                </a:solidFill>
                <a:latin typeface="+mj-lt"/>
              </a:rPr>
              <a:t>Tenemos frente a nosotros</a:t>
            </a:r>
            <a:endParaRPr lang="es-ES" sz="3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402"/>
            <a:ext cx="9267277" cy="597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1" y="466799"/>
            <a:ext cx="4127500" cy="9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2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769" y="6505304"/>
            <a:ext cx="3683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>
                <a:solidFill>
                  <a:schemeClr val="bg1">
                    <a:lumMod val="95000"/>
                  </a:schemeClr>
                </a:solidFill>
              </a:rPr>
              <a:t>FUENTE:Academia</a:t>
            </a:r>
            <a:r>
              <a:rPr lang="es-MX" sz="1000" dirty="0">
                <a:solidFill>
                  <a:schemeClr val="bg1">
                    <a:lumMod val="95000"/>
                  </a:schemeClr>
                </a:solidFill>
              </a:rPr>
              <a:t> Nacional de la Medicina, 2012.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45623"/>
            <a:ext cx="7101568" cy="2805251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pPr lvl="0"/>
            <a:r>
              <a:rPr lang="es-MX" sz="3600" dirty="0" smtClean="0">
                <a:solidFill>
                  <a:schemeClr val="bg1"/>
                </a:solidFill>
                <a:latin typeface="+mj-lt"/>
              </a:rPr>
              <a:t>Unos </a:t>
            </a:r>
            <a:r>
              <a:rPr lang="es-MX" sz="3600" dirty="0">
                <a:solidFill>
                  <a:schemeClr val="bg1"/>
                </a:solidFill>
                <a:latin typeface="+mj-lt"/>
              </a:rPr>
              <a:t>422 millones de personas en todo el mundo tienen diabetes, una cifra que probablemente se duplicará en los próximos 20 años</a:t>
            </a:r>
            <a:r>
              <a:rPr lang="es-MX" sz="3600" dirty="0">
                <a:latin typeface="+mj-lt"/>
              </a:rPr>
              <a:t>. </a:t>
            </a:r>
            <a:endParaRPr lang="es-MX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l="59516" t="34737" r="5635" b="18316"/>
          <a:stretch/>
        </p:blipFill>
        <p:spPr bwMode="auto">
          <a:xfrm>
            <a:off x="5442858" y="4172598"/>
            <a:ext cx="3363685" cy="2455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3" y="4172599"/>
            <a:ext cx="4408715" cy="245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/>
          <a:stretch/>
        </p:blipFill>
        <p:spPr>
          <a:xfrm>
            <a:off x="1" y="0"/>
            <a:ext cx="45174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951" y="1895126"/>
            <a:ext cx="3868706" cy="3067747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</a:pPr>
            <a:r>
              <a:rPr lang="es-MX" altLang="pt-BR" sz="2000" dirty="0" smtClean="0">
                <a:latin typeface="+mj-lt"/>
                <a:cs typeface="Arial" pitchFamily="34" charset="0"/>
              </a:rPr>
              <a:t>En AL de </a:t>
            </a:r>
            <a:r>
              <a:rPr lang="es-MX" altLang="pt-BR" sz="2000" dirty="0">
                <a:latin typeface="+mj-lt"/>
                <a:cs typeface="Arial" pitchFamily="34" charset="0"/>
              </a:rPr>
              <a:t>cada 10 personas que aún carecen de acceso a fuentes mejoradas de agua potable, 8 viven en zonas rurales. </a:t>
            </a:r>
            <a:br>
              <a:rPr lang="es-MX" altLang="pt-BR" sz="2000" dirty="0">
                <a:latin typeface="+mj-lt"/>
                <a:cs typeface="Arial" pitchFamily="34" charset="0"/>
              </a:rPr>
            </a:br>
            <a:r>
              <a:rPr lang="es-MX" altLang="pt-BR" sz="2000" dirty="0">
                <a:latin typeface="+mj-lt"/>
                <a:cs typeface="Arial" pitchFamily="34" charset="0"/>
              </a:rPr>
              <a:t>105 millones de personas sin acceso a saneamiento mejorado</a:t>
            </a:r>
            <a:endParaRPr lang="es-MX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8299" y="6481153"/>
            <a:ext cx="4105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>
                    <a:lumMod val="95000"/>
                  </a:schemeClr>
                </a:solidFill>
              </a:rPr>
              <a:t>FUENTE</a:t>
            </a:r>
            <a:r>
              <a:rPr lang="es-MX" sz="1000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s-MX" sz="1000" dirty="0" smtClean="0">
                <a:solidFill>
                  <a:schemeClr val="bg1">
                    <a:lumMod val="95000"/>
                  </a:schemeClr>
                </a:solidFill>
              </a:rPr>
              <a:t>CONAGUA, 2014.</a:t>
            </a:r>
            <a:endParaRPr lang="es-MX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572000" cy="6997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3968" y="6537136"/>
            <a:ext cx="4161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>
                    <a:lumMod val="95000"/>
                  </a:schemeClr>
                </a:solidFill>
              </a:rPr>
              <a:t>FUENTE: </a:t>
            </a:r>
            <a:r>
              <a:rPr lang="es-MX" sz="1000" dirty="0" smtClean="0">
                <a:solidFill>
                  <a:schemeClr val="bg1">
                    <a:lumMod val="95000"/>
                  </a:schemeClr>
                </a:solidFill>
              </a:rPr>
              <a:t>Desigualdad en México, OXFAM, 2015..</a:t>
            </a:r>
            <a:endParaRPr lang="es-MX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2750" y="104092"/>
            <a:ext cx="364267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sz="3600" dirty="0" smtClean="0">
                <a:latin typeface="+mj-lt"/>
              </a:rPr>
              <a:t>En AL </a:t>
            </a:r>
            <a:r>
              <a:rPr lang="es-MX" sz="3600" dirty="0"/>
              <a:t>por cada 100 unidades monetarias que percibió el 40% más pobre de la población, el 10% más</a:t>
            </a:r>
          </a:p>
          <a:p>
            <a:r>
              <a:rPr lang="es-MX" sz="3600" dirty="0"/>
              <a:t>rico contó con 1.400 unidades monetarias</a:t>
            </a:r>
            <a:r>
              <a:rPr lang="es-MX" sz="3600" dirty="0" smtClean="0"/>
              <a:t>..</a:t>
            </a:r>
          </a:p>
          <a:p>
            <a:r>
              <a:rPr lang="es-MX" sz="3600" dirty="0" smtClean="0"/>
              <a:t>			</a:t>
            </a:r>
            <a:r>
              <a:rPr lang="es-MX" sz="1200" dirty="0" smtClean="0"/>
              <a:t>CEPAL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6184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893876"/>
            <a:ext cx="8047264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1800" dirty="0" smtClean="0">
                <a:solidFill>
                  <a:srgbClr val="0070C0"/>
                </a:solidFill>
                <a:latin typeface="+mj-lt"/>
              </a:rPr>
              <a:t>Contamos </a:t>
            </a:r>
            <a:r>
              <a:rPr lang="es-MX" sz="1800" dirty="0">
                <a:solidFill>
                  <a:srgbClr val="0070C0"/>
                </a:solidFill>
                <a:latin typeface="+mj-lt"/>
              </a:rPr>
              <a:t>con 14 Zonas Metropolitanas con más de un millón de habitantes cada una. En conjunto suman 47.21 millones de personas, </a:t>
            </a:r>
            <a:r>
              <a:rPr lang="es-MX" sz="18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es-MX" sz="1800" dirty="0" smtClean="0">
                <a:solidFill>
                  <a:srgbClr val="0070C0"/>
                </a:solidFill>
                <a:latin typeface="+mj-lt"/>
              </a:rPr>
            </a:br>
            <a:r>
              <a:rPr lang="es-MX" sz="1800" dirty="0" smtClean="0">
                <a:solidFill>
                  <a:srgbClr val="0070C0"/>
                </a:solidFill>
                <a:latin typeface="+mj-lt"/>
              </a:rPr>
              <a:t>para </a:t>
            </a:r>
            <a:r>
              <a:rPr lang="es-MX" sz="1800" dirty="0">
                <a:solidFill>
                  <a:srgbClr val="0070C0"/>
                </a:solidFill>
                <a:latin typeface="+mj-lt"/>
              </a:rPr>
              <a:t>2025 esa cifra crecerá a 57.2 millones de habitantes</a:t>
            </a:r>
            <a:r>
              <a:rPr lang="es-MX" sz="3600" dirty="0">
                <a:solidFill>
                  <a:srgbClr val="0070C0"/>
                </a:solidFill>
                <a:latin typeface="+mn-lt"/>
              </a:rPr>
              <a:t>. </a:t>
            </a:r>
          </a:p>
        </p:txBody>
      </p:sp>
      <p:pic>
        <p:nvPicPr>
          <p:cNvPr id="5122" name="Picture 2" descr="https://ladrillo.files.wordpress.com/2008/06/ciud-de-mex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9" y="2775857"/>
            <a:ext cx="4886566" cy="332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475515" y="2775857"/>
            <a:ext cx="3124200" cy="3324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Barrios pobres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Servicios Básicos de Agua y Saneamiento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Contaminación 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Accidentes Transito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Enfermedades no Transmisibles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Enfermedades transmisibles  (especial ETV. TB/VIH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841664"/>
            <a:ext cx="8229600" cy="4329113"/>
          </a:xfrm>
        </p:spPr>
        <p:txBody>
          <a:bodyPr/>
          <a:lstStyle/>
          <a:p>
            <a:pPr marL="0" indent="0">
              <a:buNone/>
            </a:pPr>
            <a:r>
              <a:rPr lang="es-MX" sz="320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Según se prevé, entre 2030 y 2050 el cambio climático causará unas 250.000 defunciones adicionales cada año, debido a la malnutrición, el paludismo, la diarrea y el estrés calórico.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769" y="6505304"/>
            <a:ext cx="4105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>
                    <a:lumMod val="95000"/>
                  </a:schemeClr>
                </a:solidFill>
              </a:rPr>
              <a:t>FUENTE: </a:t>
            </a:r>
            <a:r>
              <a:rPr lang="es-MX" sz="1000" dirty="0" smtClean="0">
                <a:solidFill>
                  <a:schemeClr val="bg1"/>
                </a:solidFill>
              </a:rPr>
              <a:t>WRI</a:t>
            </a:r>
            <a:r>
              <a:rPr lang="es-MX" sz="1000" dirty="0">
                <a:solidFill>
                  <a:schemeClr val="bg1"/>
                </a:solidFill>
              </a:rPr>
              <a:t>, 2015</a:t>
            </a:r>
            <a:endParaRPr lang="es-MX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4" descr="ppt3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7"/>
          <a:stretch>
            <a:fillRect/>
          </a:stretch>
        </p:blipFill>
        <p:spPr bwMode="auto">
          <a:xfrm>
            <a:off x="0" y="4299857"/>
            <a:ext cx="9144000" cy="254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5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S 2013 Blanc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2013 Blanco</Template>
  <TotalTime>0</TotalTime>
  <Words>2435</Words>
  <Application>Microsoft Office PowerPoint</Application>
  <PresentationFormat>Presentación en pantalla (4:3)</PresentationFormat>
  <Paragraphs>218</Paragraphs>
  <Slides>37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9" baseType="lpstr">
      <vt:lpstr>ＭＳ Ｐゴシック</vt:lpstr>
      <vt:lpstr>Arial</vt:lpstr>
      <vt:lpstr>Arial Narrow</vt:lpstr>
      <vt:lpstr>Calibri</vt:lpstr>
      <vt:lpstr>Calibri Light</vt:lpstr>
      <vt:lpstr>Century Gothic</vt:lpstr>
      <vt:lpstr>Courier New</vt:lpstr>
      <vt:lpstr>Palatino Linotype</vt:lpstr>
      <vt:lpstr>Roboto</vt:lpstr>
      <vt:lpstr>Segoe UI</vt:lpstr>
      <vt:lpstr>Verdana</vt:lpstr>
      <vt:lpstr>OPS 2013 Blanco</vt:lpstr>
      <vt:lpstr>Presentación de PowerPoint</vt:lpstr>
      <vt:lpstr>  Agenda 2030 </vt:lpstr>
      <vt:lpstr>Objetivos de Desarrollo del Milenio; agenda inconclusa </vt:lpstr>
      <vt:lpstr>Presentación de PowerPoint</vt:lpstr>
      <vt:lpstr>Unos 422 millones de personas en todo el mundo tienen diabetes, una cifra que probablemente se duplicará en los próximos 20 años. </vt:lpstr>
      <vt:lpstr>En AL de cada 10 personas que aún carecen de acceso a fuentes mejoradas de agua potable, 8 viven en zonas rurales.  105 millones de personas sin acceso a saneamiento mejorado</vt:lpstr>
      <vt:lpstr>Presentación de PowerPoint</vt:lpstr>
      <vt:lpstr>Contamos con 14 Zonas Metropolitanas con más de un millón de habitantes cada una. En conjunto suman 47.21 millones de personas,  para 2025 esa cifra crecerá a 57.2 millones de habitantes. </vt:lpstr>
      <vt:lpstr>Presentación de PowerPoint</vt:lpstr>
      <vt:lpstr>América Latina tiene  una tasa de 28,5 homicidios por cada 100 mil habitantes. Una de las más altas del mundo .</vt:lpstr>
      <vt:lpstr>Presentación de PowerPoint</vt:lpstr>
      <vt:lpstr>Presentación de PowerPoint</vt:lpstr>
      <vt:lpstr>Presentación de PowerPoint</vt:lpstr>
      <vt:lpstr>Porcentaje de nacimientos registrados de madres adolescentes (menores de 20 años), 1990 a 2014</vt:lpstr>
      <vt:lpstr>Razón de mortalidad materna por 100,000 nacidos vivos, según entidad federativa México, 2000-2013</vt:lpstr>
      <vt:lpstr>¿Qué esperamos transformar en los próximos años ?</vt:lpstr>
      <vt:lpstr>Presentación de PowerPoint</vt:lpstr>
      <vt:lpstr>Presentación de PowerPoint</vt:lpstr>
      <vt:lpstr>Presentación de PowerPoint</vt:lpstr>
      <vt:lpstr>Presentación de PowerPoint</vt:lpstr>
      <vt:lpstr>Articularemos esfuerzos para hacer los ODS realidad en un plazo de 15 años. </vt:lpstr>
      <vt:lpstr>Presentación de PowerPoint</vt:lpstr>
      <vt:lpstr>La Salud en los ODS</vt:lpstr>
      <vt:lpstr>Presentación de PowerPoint</vt:lpstr>
      <vt:lpstr>Objetivos de Desarrollo Sostenible relacionados con la salud </vt:lpstr>
      <vt:lpstr>Continuación: Objetivos de Desarrollo Sostenible relacionados con la salud </vt:lpstr>
      <vt:lpstr>Continuación: Objetivos de Desarrollo Sostenible relacionados con la salud </vt:lpstr>
      <vt:lpstr>Continuación: Objetivos de Desarrollo Sostenible relacionados con la salud </vt:lpstr>
      <vt:lpstr>Continuación: Objetivos de Desarrollo Sostenible relacionados con la salud </vt:lpstr>
      <vt:lpstr>Continuación: Objetivos de Desarrollo Sostenible relacionados con la salud </vt:lpstr>
      <vt:lpstr> Los ODS y la Promoción de la Salud</vt:lpstr>
      <vt:lpstr>ODS y los Municipios Saludables </vt:lpstr>
      <vt:lpstr>ODS y los Municipios Saludables </vt:lpstr>
      <vt:lpstr>Presentación de PowerPoint</vt:lpstr>
      <vt:lpstr>Presentación de PowerPoint</vt:lpstr>
      <vt:lpstr>Presentación de PowerPoint</vt:lpstr>
      <vt:lpstr>Visite nuestro sitio web: www.paho.org/mex  Síganos en Twitter: @OPSOMSMexico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2016-11-29T22:05:51Z</dcterms:created>
  <dcterms:modified xsi:type="dcterms:W3CDTF">2016-12-05T18:07:06Z</dcterms:modified>
</cp:coreProperties>
</file>